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6"/>
  </p:notesMasterIdLst>
  <p:handoutMasterIdLst>
    <p:handoutMasterId r:id="rId17"/>
  </p:handoutMasterIdLst>
  <p:sldIdLst>
    <p:sldId id="294" r:id="rId2"/>
    <p:sldId id="506" r:id="rId3"/>
    <p:sldId id="507" r:id="rId4"/>
    <p:sldId id="508" r:id="rId5"/>
    <p:sldId id="509" r:id="rId6"/>
    <p:sldId id="510" r:id="rId7"/>
    <p:sldId id="512" r:id="rId8"/>
    <p:sldId id="514" r:id="rId9"/>
    <p:sldId id="484" r:id="rId10"/>
    <p:sldId id="521" r:id="rId11"/>
    <p:sldId id="522" r:id="rId12"/>
    <p:sldId id="523" r:id="rId13"/>
    <p:sldId id="524" r:id="rId14"/>
    <p:sldId id="534" r:id="rId1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545454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545454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545454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545454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545454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rgbClr val="545454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rgbClr val="545454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rgbClr val="545454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rgbClr val="545454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D0FF86"/>
    <a:srgbClr val="E2E1C4"/>
    <a:srgbClr val="BFB673"/>
    <a:srgbClr val="007080"/>
    <a:srgbClr val="545454"/>
    <a:srgbClr val="009545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9500" autoAdjust="0"/>
  </p:normalViewPr>
  <p:slideViewPr>
    <p:cSldViewPr>
      <p:cViewPr>
        <p:scale>
          <a:sx n="75" d="100"/>
          <a:sy n="75" d="100"/>
        </p:scale>
        <p:origin x="-10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3225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FFC4F-57AC-4654-A183-637B887B318C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A7227E38-5A93-4EF8-93D8-2E74EDE3FEFA}">
      <dgm:prSet/>
      <dgm:spPr/>
      <dgm:t>
        <a:bodyPr/>
        <a:lstStyle/>
        <a:p>
          <a:pPr rtl="0"/>
          <a:r>
            <a:rPr lang="it-IT" dirty="0" smtClean="0"/>
            <a:t>Bundle </a:t>
          </a:r>
          <a:r>
            <a:rPr lang="it-IT" dirty="0" err="1" smtClean="0"/>
            <a:t>with</a:t>
          </a:r>
          <a:r>
            <a:rPr lang="it-IT" dirty="0" smtClean="0"/>
            <a:t> </a:t>
          </a:r>
          <a:r>
            <a:rPr lang="it-IT" dirty="0" err="1" smtClean="0"/>
            <a:t>newspapers</a:t>
          </a:r>
          <a:r>
            <a:rPr lang="it-IT" dirty="0" smtClean="0"/>
            <a:t>: 7,5€ - 240.000 </a:t>
          </a:r>
          <a:r>
            <a:rPr lang="it-IT" dirty="0" err="1" smtClean="0"/>
            <a:t>smart</a:t>
          </a:r>
          <a:r>
            <a:rPr lang="it-IT" dirty="0" smtClean="0"/>
            <a:t> card </a:t>
          </a:r>
          <a:r>
            <a:rPr lang="it-IT" dirty="0" err="1" smtClean="0"/>
            <a:t>reader</a:t>
          </a:r>
          <a:r>
            <a:rPr lang="it-IT" dirty="0" smtClean="0"/>
            <a:t> sold !</a:t>
          </a:r>
          <a:endParaRPr lang="it-IT" dirty="0"/>
        </a:p>
      </dgm:t>
    </dgm:pt>
    <dgm:pt modelId="{1DA40F7B-E1A0-4F8C-A376-42EE3E6A78F1}" type="parTrans" cxnId="{26B23D37-9C88-4CB9-AFE0-4FCCF5012648}">
      <dgm:prSet/>
      <dgm:spPr/>
      <dgm:t>
        <a:bodyPr/>
        <a:lstStyle/>
        <a:p>
          <a:endParaRPr lang="it-IT"/>
        </a:p>
      </dgm:t>
    </dgm:pt>
    <dgm:pt modelId="{6563B7B7-3D9B-476B-8C9A-1FD8371C9FAD}" type="sibTrans" cxnId="{26B23D37-9C88-4CB9-AFE0-4FCCF5012648}">
      <dgm:prSet/>
      <dgm:spPr/>
      <dgm:t>
        <a:bodyPr/>
        <a:lstStyle/>
        <a:p>
          <a:endParaRPr lang="it-IT"/>
        </a:p>
      </dgm:t>
    </dgm:pt>
    <dgm:pt modelId="{8E040DB1-6C5F-410A-929B-7C702F6DBAFC}">
      <dgm:prSet/>
      <dgm:spPr/>
      <dgm:t>
        <a:bodyPr/>
        <a:lstStyle/>
        <a:p>
          <a:pPr rtl="0"/>
          <a:r>
            <a:rPr lang="it-IT" dirty="0" err="1" smtClean="0"/>
            <a:t>Other</a:t>
          </a:r>
          <a:r>
            <a:rPr lang="it-IT" dirty="0" smtClean="0"/>
            <a:t> </a:t>
          </a:r>
          <a:r>
            <a:rPr lang="it-IT" dirty="0" err="1" smtClean="0"/>
            <a:t>initiatives</a:t>
          </a:r>
          <a:r>
            <a:rPr lang="it-IT" dirty="0" smtClean="0"/>
            <a:t> in </a:t>
          </a:r>
          <a:r>
            <a:rPr lang="it-IT" dirty="0" err="1" smtClean="0"/>
            <a:t>collaboration</a:t>
          </a:r>
          <a:r>
            <a:rPr lang="it-IT" dirty="0" smtClean="0"/>
            <a:t> </a:t>
          </a:r>
          <a:r>
            <a:rPr lang="it-IT" dirty="0" err="1" smtClean="0"/>
            <a:t>with</a:t>
          </a:r>
          <a:r>
            <a:rPr lang="it-IT" dirty="0" smtClean="0"/>
            <a:t> </a:t>
          </a:r>
          <a:r>
            <a:rPr lang="it-IT" dirty="0" err="1" smtClean="0"/>
            <a:t>municipalities</a:t>
          </a:r>
          <a:r>
            <a:rPr lang="it-IT" dirty="0" smtClean="0"/>
            <a:t> - 200.000 </a:t>
          </a:r>
          <a:r>
            <a:rPr lang="it-IT" dirty="0" err="1" smtClean="0"/>
            <a:t>distributed</a:t>
          </a:r>
          <a:endParaRPr lang="it-IT" dirty="0"/>
        </a:p>
      </dgm:t>
    </dgm:pt>
    <dgm:pt modelId="{9FF3CB48-3682-4DA4-A9EB-7EFB0B11BEF0}" type="parTrans" cxnId="{6D363267-B8F6-4B79-8D55-E83560B46C88}">
      <dgm:prSet/>
      <dgm:spPr/>
      <dgm:t>
        <a:bodyPr/>
        <a:lstStyle/>
        <a:p>
          <a:endParaRPr lang="it-IT"/>
        </a:p>
      </dgm:t>
    </dgm:pt>
    <dgm:pt modelId="{EEA11087-401B-4B43-93FC-B9705C562441}" type="sibTrans" cxnId="{6D363267-B8F6-4B79-8D55-E83560B46C88}">
      <dgm:prSet/>
      <dgm:spPr/>
      <dgm:t>
        <a:bodyPr/>
        <a:lstStyle/>
        <a:p>
          <a:endParaRPr lang="it-IT"/>
        </a:p>
      </dgm:t>
    </dgm:pt>
    <dgm:pt modelId="{A75BDF34-942A-4FBB-9CC2-5C8653A06E48}" type="pres">
      <dgm:prSet presAssocID="{6E6FFC4F-57AC-4654-A183-637B887B31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AF8939B-FDD5-48D6-B060-71C60647EE30}" type="pres">
      <dgm:prSet presAssocID="{A7227E38-5A93-4EF8-93D8-2E74EDE3FE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9820E8-CF9E-4A2C-9AFF-E823E60E138E}" type="pres">
      <dgm:prSet presAssocID="{6563B7B7-3D9B-476B-8C9A-1FD8371C9FAD}" presName="spacer" presStyleCnt="0"/>
      <dgm:spPr/>
    </dgm:pt>
    <dgm:pt modelId="{3D614270-FCE0-496E-AD99-5C6535EEEE59}" type="pres">
      <dgm:prSet presAssocID="{8E040DB1-6C5F-410A-929B-7C702F6DBAF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6B23D37-9C88-4CB9-AFE0-4FCCF5012648}" srcId="{6E6FFC4F-57AC-4654-A183-637B887B318C}" destId="{A7227E38-5A93-4EF8-93D8-2E74EDE3FEFA}" srcOrd="0" destOrd="0" parTransId="{1DA40F7B-E1A0-4F8C-A376-42EE3E6A78F1}" sibTransId="{6563B7B7-3D9B-476B-8C9A-1FD8371C9FAD}"/>
    <dgm:cxn modelId="{440752F9-212E-48FC-8161-AA55833DD935}" type="presOf" srcId="{A7227E38-5A93-4EF8-93D8-2E74EDE3FEFA}" destId="{3AF8939B-FDD5-48D6-B060-71C60647EE30}" srcOrd="0" destOrd="0" presId="urn:microsoft.com/office/officeart/2005/8/layout/vList2"/>
    <dgm:cxn modelId="{6D363267-B8F6-4B79-8D55-E83560B46C88}" srcId="{6E6FFC4F-57AC-4654-A183-637B887B318C}" destId="{8E040DB1-6C5F-410A-929B-7C702F6DBAFC}" srcOrd="1" destOrd="0" parTransId="{9FF3CB48-3682-4DA4-A9EB-7EFB0B11BEF0}" sibTransId="{EEA11087-401B-4B43-93FC-B9705C562441}"/>
    <dgm:cxn modelId="{238556A9-89F9-4FBB-A83A-725BCCFF9BDA}" type="presOf" srcId="{8E040DB1-6C5F-410A-929B-7C702F6DBAFC}" destId="{3D614270-FCE0-496E-AD99-5C6535EEEE59}" srcOrd="0" destOrd="0" presId="urn:microsoft.com/office/officeart/2005/8/layout/vList2"/>
    <dgm:cxn modelId="{202F0FA2-F5FA-405D-BA77-38F9546695EA}" type="presOf" srcId="{6E6FFC4F-57AC-4654-A183-637B887B318C}" destId="{A75BDF34-942A-4FBB-9CC2-5C8653A06E48}" srcOrd="0" destOrd="0" presId="urn:microsoft.com/office/officeart/2005/8/layout/vList2"/>
    <dgm:cxn modelId="{F5DD2B7D-5B7D-4323-B039-E2A2510BB197}" type="presParOf" srcId="{A75BDF34-942A-4FBB-9CC2-5C8653A06E48}" destId="{3AF8939B-FDD5-48D6-B060-71C60647EE30}" srcOrd="0" destOrd="0" presId="urn:microsoft.com/office/officeart/2005/8/layout/vList2"/>
    <dgm:cxn modelId="{44692F81-13FD-4920-BBFF-8D81BE00FE79}" type="presParOf" srcId="{A75BDF34-942A-4FBB-9CC2-5C8653A06E48}" destId="{A39820E8-CF9E-4A2C-9AFF-E823E60E138E}" srcOrd="1" destOrd="0" presId="urn:microsoft.com/office/officeart/2005/8/layout/vList2"/>
    <dgm:cxn modelId="{BEA350BF-230A-4ABA-BD14-A9CAC4CBD41A}" type="presParOf" srcId="{A75BDF34-942A-4FBB-9CC2-5C8653A06E48}" destId="{3D614270-FCE0-496E-AD99-5C6535EEEE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F8939B-FDD5-48D6-B060-71C60647EE30}">
      <dsp:nvSpPr>
        <dsp:cNvPr id="0" name=""/>
        <dsp:cNvSpPr/>
      </dsp:nvSpPr>
      <dsp:spPr>
        <a:xfrm>
          <a:off x="0" y="3266"/>
          <a:ext cx="8378825" cy="4680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Bundle </a:t>
          </a:r>
          <a:r>
            <a:rPr lang="it-IT" sz="2000" kern="1200" dirty="0" err="1" smtClean="0"/>
            <a:t>with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newspapers</a:t>
          </a:r>
          <a:r>
            <a:rPr lang="it-IT" sz="2000" kern="1200" dirty="0" smtClean="0"/>
            <a:t>: 7,5€ - 240.000 </a:t>
          </a:r>
          <a:r>
            <a:rPr lang="it-IT" sz="2000" kern="1200" dirty="0" err="1" smtClean="0"/>
            <a:t>smart</a:t>
          </a:r>
          <a:r>
            <a:rPr lang="it-IT" sz="2000" kern="1200" dirty="0" smtClean="0"/>
            <a:t> card </a:t>
          </a:r>
          <a:r>
            <a:rPr lang="it-IT" sz="2000" kern="1200" dirty="0" err="1" smtClean="0"/>
            <a:t>reader</a:t>
          </a:r>
          <a:r>
            <a:rPr lang="it-IT" sz="2000" kern="1200" dirty="0" smtClean="0"/>
            <a:t> sold !</a:t>
          </a:r>
          <a:endParaRPr lang="it-IT" sz="2000" kern="1200" dirty="0"/>
        </a:p>
      </dsp:txBody>
      <dsp:txXfrm>
        <a:off x="0" y="3266"/>
        <a:ext cx="8378825" cy="468000"/>
      </dsp:txXfrm>
    </dsp:sp>
    <dsp:sp modelId="{3D614270-FCE0-496E-AD99-5C6535EEEE59}">
      <dsp:nvSpPr>
        <dsp:cNvPr id="0" name=""/>
        <dsp:cNvSpPr/>
      </dsp:nvSpPr>
      <dsp:spPr>
        <a:xfrm>
          <a:off x="0" y="528866"/>
          <a:ext cx="8378825" cy="4680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67142"/>
                <a:satOff val="-83424"/>
                <a:lumOff val="4167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67142"/>
                <a:satOff val="-83424"/>
                <a:lumOff val="4167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67142"/>
                <a:satOff val="-83424"/>
                <a:lumOff val="416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Other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initiatives</a:t>
          </a:r>
          <a:r>
            <a:rPr lang="it-IT" sz="2000" kern="1200" dirty="0" smtClean="0"/>
            <a:t> in </a:t>
          </a:r>
          <a:r>
            <a:rPr lang="it-IT" sz="2000" kern="1200" dirty="0" err="1" smtClean="0"/>
            <a:t>collaboration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with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municipalities</a:t>
          </a:r>
          <a:r>
            <a:rPr lang="it-IT" sz="2000" kern="1200" dirty="0" smtClean="0"/>
            <a:t> - 200.000 </a:t>
          </a:r>
          <a:r>
            <a:rPr lang="it-IT" sz="2000" kern="1200" dirty="0" err="1" smtClean="0"/>
            <a:t>distributed</a:t>
          </a:r>
          <a:endParaRPr lang="it-IT" sz="2000" kern="1200" dirty="0"/>
        </a:p>
      </dsp:txBody>
      <dsp:txXfrm>
        <a:off x="0" y="528866"/>
        <a:ext cx="8378825" cy="46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32" charset="0"/>
              <a:buChar char="•"/>
              <a:defRPr sz="1300">
                <a:latin typeface="Tahoma" pitchFamily="3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669" y="1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009545"/>
              </a:buClr>
              <a:buSzPct val="120000"/>
              <a:buFont typeface="Times" pitchFamily="32" charset="0"/>
              <a:buChar char="•"/>
              <a:defRPr sz="1300">
                <a:latin typeface="Tahoma" pitchFamily="3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216"/>
            <a:ext cx="3075631" cy="51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32" charset="0"/>
              <a:buChar char="•"/>
              <a:defRPr sz="1300">
                <a:latin typeface="Tahoma" pitchFamily="3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669" y="9723216"/>
            <a:ext cx="3075631" cy="51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009545"/>
              </a:buClr>
              <a:buSzPct val="120000"/>
              <a:buFont typeface="Times" pitchFamily="32" charset="0"/>
              <a:buChar char="•"/>
              <a:defRPr sz="1300">
                <a:latin typeface="Tahoma" pitchFamily="32" charset="0"/>
                <a:cs typeface="+mn-cs"/>
              </a:defRPr>
            </a:lvl1pPr>
          </a:lstStyle>
          <a:p>
            <a:pPr>
              <a:defRPr/>
            </a:pPr>
            <a:fld id="{926FED32-356F-4CB8-A434-48B962426A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06" tIns="48253" rIns="96506" bIns="482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Helvetica Condensed" pitchFamily="-9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669" y="1"/>
            <a:ext cx="3075631" cy="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Helvetica Condensed" pitchFamily="-9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48" y="4860775"/>
            <a:ext cx="5206604" cy="460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06" tIns="48253" rIns="96506" bIns="48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216"/>
            <a:ext cx="3075631" cy="51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06" tIns="48253" rIns="96506" bIns="4825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Helvetica Condensed" pitchFamily="-9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669" y="9723216"/>
            <a:ext cx="3075631" cy="51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06" tIns="48253" rIns="96506" bIns="4825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Helvetica Condensed" pitchFamily="-92" charset="0"/>
                <a:cs typeface="+mn-cs"/>
              </a:defRPr>
            </a:lvl1pPr>
          </a:lstStyle>
          <a:p>
            <a:pPr>
              <a:defRPr/>
            </a:pPr>
            <a:fld id="{34773FD1-25F6-45EE-848F-F3C9DB33DC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rgbClr val="545454"/>
        </a:solidFill>
        <a:latin typeface="Helvetica" pitchFamily="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rgbClr val="545454"/>
        </a:solidFill>
        <a:latin typeface="Helvetica" pitchFamily="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rgbClr val="545454"/>
        </a:solidFill>
        <a:latin typeface="Helvetica" pitchFamily="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rgbClr val="545454"/>
        </a:solidFill>
        <a:latin typeface="Helvetica" pitchFamily="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rgbClr val="545454"/>
        </a:solidFill>
        <a:latin typeface="Helvetica" pitchFamily="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E5A05-7DED-454F-96AA-9DD11BE61C4F}" type="slidenum">
              <a:rPr lang="it-IT" smtClean="0">
                <a:latin typeface="Helvetica Condensed"/>
              </a:rPr>
              <a:pPr>
                <a:defRPr/>
              </a:pPr>
              <a:t>1</a:t>
            </a:fld>
            <a:endParaRPr lang="it-IT" smtClean="0">
              <a:latin typeface="Helvetica Condensed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AA09F-8001-4D7D-A070-6AA47B53A8D6}" type="slidenum">
              <a:rPr lang="it-IT" smtClean="0">
                <a:latin typeface="Helvetica Condensed"/>
              </a:rPr>
              <a:pPr>
                <a:defRPr/>
              </a:pPr>
              <a:t>10</a:t>
            </a:fld>
            <a:endParaRPr lang="it-IT" smtClean="0">
              <a:latin typeface="Helvetica Condensed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53025" cy="386556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760" y="4870770"/>
            <a:ext cx="5257300" cy="4622567"/>
          </a:xfrm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650E15-DE7F-4BFF-9397-CC8E567458CD}" type="slidenum">
              <a:rPr lang="it-IT" smtClean="0">
                <a:latin typeface="Helvetica Condensed"/>
              </a:rPr>
              <a:pPr>
                <a:defRPr/>
              </a:pPr>
              <a:t>11</a:t>
            </a:fld>
            <a:endParaRPr lang="it-IT" smtClean="0">
              <a:latin typeface="Helvetica Condensed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87E34F-5D33-4C32-A533-8DAB4A0C6CDC}" type="slidenum">
              <a:rPr lang="it-IT" smtClean="0">
                <a:latin typeface="Helvetica Condensed"/>
              </a:rPr>
              <a:pPr>
                <a:defRPr/>
              </a:pPr>
              <a:t>12</a:t>
            </a:fld>
            <a:endParaRPr lang="it-IT" smtClean="0">
              <a:latin typeface="Helvetica Condensed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53025" cy="386556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760" y="4870770"/>
            <a:ext cx="5257300" cy="4622567"/>
          </a:xfrm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345FB-65DD-4D82-8848-2405B7797A30}" type="slidenum">
              <a:rPr lang="it-IT" smtClean="0">
                <a:latin typeface="Helvetica Condensed"/>
              </a:rPr>
              <a:pPr>
                <a:defRPr/>
              </a:pPr>
              <a:t>13</a:t>
            </a:fld>
            <a:endParaRPr lang="it-IT" smtClean="0">
              <a:latin typeface="Helvetica Condensed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53025" cy="386556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760" y="4870770"/>
            <a:ext cx="5257300" cy="4622567"/>
          </a:xfrm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  <p:sp>
        <p:nvSpPr>
          <p:cNvPr id="106500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5615A-D0E3-42B3-A2DD-6A1D3FA3E9CA}" type="slidenum">
              <a:rPr lang="it-IT" smtClean="0">
                <a:latin typeface="Helvetica Condensed"/>
              </a:rPr>
              <a:pPr>
                <a:defRPr/>
              </a:pPr>
              <a:t>14</a:t>
            </a:fld>
            <a:endParaRPr lang="it-IT" smtClean="0">
              <a:latin typeface="Helvetica Condense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FD181B-048E-4E8D-ADAD-B546CFA952F5}" type="slidenum">
              <a:rPr lang="it-IT" smtClean="0">
                <a:latin typeface="Helvetica Condensed"/>
              </a:rPr>
              <a:pPr>
                <a:defRPr/>
              </a:pPr>
              <a:t>2</a:t>
            </a:fld>
            <a:endParaRPr lang="it-IT" smtClean="0">
              <a:latin typeface="Helvetica Condensed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039" y="4860775"/>
            <a:ext cx="5203223" cy="4607575"/>
          </a:xfrm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721536-3CB9-4816-876F-5D8586DA7AD8}" type="slidenum">
              <a:rPr lang="it-IT" smtClean="0">
                <a:latin typeface="Helvetica Condensed"/>
              </a:rPr>
              <a:pPr>
                <a:defRPr/>
              </a:pPr>
              <a:t>3</a:t>
            </a:fld>
            <a:endParaRPr lang="it-IT" smtClean="0">
              <a:latin typeface="Helvetica Condensed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61" y="4860775"/>
            <a:ext cx="5679778" cy="4607575"/>
          </a:xfrm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98D6AB-7BC1-4A8B-9EB3-285631B3666D}" type="slidenum">
              <a:rPr lang="it-IT" smtClean="0">
                <a:latin typeface="Helvetica Condensed"/>
              </a:rPr>
              <a:pPr>
                <a:defRPr/>
              </a:pPr>
              <a:t>4</a:t>
            </a:fld>
            <a:endParaRPr lang="it-IT" smtClean="0">
              <a:latin typeface="Helvetica Condensed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51D00-F197-4230-812E-F441F110E3A4}" type="slidenum">
              <a:rPr lang="it-IT" smtClean="0">
                <a:latin typeface="Helvetica Condensed"/>
              </a:rPr>
              <a:pPr>
                <a:defRPr/>
              </a:pPr>
              <a:t>5</a:t>
            </a:fld>
            <a:endParaRPr lang="it-IT" smtClean="0">
              <a:latin typeface="Helvetica Condensed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3888" y="234950"/>
            <a:ext cx="5819775" cy="43640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886" y="4864106"/>
            <a:ext cx="5806521" cy="5044012"/>
          </a:xfrm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2BB2DB-7525-4B36-BC6B-5443EAF1B794}" type="slidenum">
              <a:rPr lang="it-IT" smtClean="0">
                <a:latin typeface="Helvetica Condensed"/>
              </a:rPr>
              <a:pPr>
                <a:defRPr/>
              </a:pPr>
              <a:t>6</a:t>
            </a:fld>
            <a:endParaRPr lang="it-IT" smtClean="0">
              <a:latin typeface="Helvetica Condensed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3888" y="234950"/>
            <a:ext cx="5819775" cy="436403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886" y="4864106"/>
            <a:ext cx="5806521" cy="5044012"/>
          </a:xfrm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47D5EA-D998-4BC9-A265-F4CA3A7FC79B}" type="slidenum">
              <a:rPr lang="it-IT" smtClean="0">
                <a:latin typeface="Helvetica Condensed"/>
              </a:rPr>
              <a:pPr>
                <a:defRPr/>
              </a:pPr>
              <a:t>7</a:t>
            </a:fld>
            <a:endParaRPr lang="it-IT" smtClean="0">
              <a:latin typeface="Helvetica Condensed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3888" y="234950"/>
            <a:ext cx="5819775" cy="43640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886" y="4864106"/>
            <a:ext cx="5806521" cy="5044012"/>
          </a:xfrm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B2E4E0-B973-48E7-B65A-1E1092301255}" type="slidenum">
              <a:rPr lang="it-IT" smtClean="0">
                <a:latin typeface="Helvetica Condensed"/>
              </a:rPr>
              <a:pPr>
                <a:defRPr/>
              </a:pPr>
              <a:t>8</a:t>
            </a:fld>
            <a:endParaRPr lang="it-IT" smtClean="0">
              <a:latin typeface="Helvetica Condensed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3888" y="234950"/>
            <a:ext cx="5819775" cy="436403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886" y="4864106"/>
            <a:ext cx="5806521" cy="5044012"/>
          </a:xfrm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Helvetica" pitchFamily="34" charset="0"/>
            </a:endParaRPr>
          </a:p>
        </p:txBody>
      </p:sp>
      <p:sp>
        <p:nvSpPr>
          <p:cNvPr id="7680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78212-17ED-4691-9D2B-F0768D3EB2CF}" type="slidenum">
              <a:rPr lang="it-IT" smtClean="0">
                <a:latin typeface="Helvetica Condensed"/>
              </a:rPr>
              <a:pPr>
                <a:defRPr/>
              </a:pPr>
              <a:t>9</a:t>
            </a:fld>
            <a:endParaRPr lang="it-IT" smtClean="0">
              <a:latin typeface="Helvetica Condense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458200" cy="533400"/>
          </a:xfrm>
        </p:spPr>
        <p:txBody>
          <a:bodyPr/>
          <a:lstStyle>
            <a:lvl1pPr marL="0" indent="0">
              <a:buFont typeface="Times" pitchFamily="32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81000" y="1447800"/>
            <a:ext cx="8534400" cy="739775"/>
          </a:xfrm>
          <a:effectLst>
            <a:outerShdw dist="25399" dir="2700000" algn="ctr" rotWithShape="0">
              <a:srgbClr val="545454"/>
            </a:outerShdw>
          </a:effectLst>
        </p:spPr>
        <p:txBody>
          <a:bodyPr wrap="square" anchor="t"/>
          <a:lstStyle>
            <a:lvl1pPr>
              <a:defRPr sz="3600" b="1"/>
            </a:lvl1pPr>
          </a:lstStyle>
          <a:p>
            <a:r>
              <a:rPr lang="en-US"/>
              <a:t>Fare clic per modificare stile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FEBC-E7E4-4E47-9D7D-54FC984177C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4650" y="457200"/>
            <a:ext cx="211455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9125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4FEC1-A991-4582-87F3-D0530D1A304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81000" y="457200"/>
            <a:ext cx="8458200" cy="5410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3DAA-00A6-4601-806A-361FE24F883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5794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52900" cy="464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64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70914-1579-40CF-BE91-C902DF3D8A7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5794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458200" cy="4648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DC08E-3DD8-4DDE-AD61-B6D36C8FA8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6CB-E69A-4A74-8193-247EF28D78F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2666-30A0-4CF4-A3EC-D1C3F56C3F2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15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19BA7-5DEA-4D50-AD5E-DBD8122F2C7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0528-A1A8-4BC5-9A4A-6D5487E082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B638F-BF4B-4960-87E2-A12C3E7E53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C50D-9551-4E5C-85A9-7B72640DE2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AC28-9AA1-4CEA-82F8-37E7B4E555D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E0143-9B74-43EE-B68A-D91D4E3779A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545454">
                <a:alpha val="83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34C8B3-A820-4E98-B160-2A761FB57C8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3394075" y="6532563"/>
            <a:ext cx="1177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fld id="{F1EBF95D-64D3-445D-A17C-28260201AABD}" type="slidenum">
              <a:rPr lang="it-IT" sz="900">
                <a:solidFill>
                  <a:schemeClr val="tx1"/>
                </a:solidFill>
                <a:latin typeface="Helvetica" pitchFamily="34" charset="0"/>
                <a:cs typeface="+mn-cs"/>
              </a:rPr>
              <a:pPr algn="r" eaLnBrk="0" hangingPunct="0">
                <a:defRPr/>
              </a:pPr>
              <a:t>‹N›</a:t>
            </a:fld>
            <a:endParaRPr lang="it-IT" sz="900">
              <a:solidFill>
                <a:schemeClr val="tx1"/>
              </a:solidFill>
              <a:latin typeface="Helvetica" pitchFamily="34" charset="0"/>
              <a:cs typeface="+mn-cs"/>
            </a:endParaRPr>
          </a:p>
        </p:txBody>
      </p:sp>
      <p:pic>
        <p:nvPicPr>
          <p:cNvPr id="8" name="Immagine 7" descr="REGIONE ORIZZ no bordo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07504" y="6075812"/>
            <a:ext cx="1806510" cy="665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  <p:sldLayoutId id="214748433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2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007080"/>
        </a:buClr>
        <a:buSzPct val="120000"/>
        <a:buFont typeface="Times" pitchFamily="18" charset="0"/>
        <a:buChar char="•"/>
        <a:defRPr sz="2800">
          <a:solidFill>
            <a:srgbClr val="545454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007080"/>
        </a:buClr>
        <a:buFont typeface="Times" pitchFamily="18" charset="0"/>
        <a:buChar char="•"/>
        <a:defRPr sz="2400">
          <a:solidFill>
            <a:srgbClr val="545454"/>
          </a:solidFill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007080"/>
        </a:buClr>
        <a:buFont typeface="Times" pitchFamily="18" charset="0"/>
        <a:buChar char="•"/>
        <a:defRPr sz="2000">
          <a:solidFill>
            <a:srgbClr val="545454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rgbClr val="007080"/>
        </a:buClr>
        <a:buFont typeface="Times" pitchFamily="18" charset="0"/>
        <a:buChar char="•"/>
        <a:defRPr>
          <a:solidFill>
            <a:srgbClr val="545454"/>
          </a:solidFill>
          <a:latin typeface="+mn-lt"/>
        </a:defRPr>
      </a:lvl4pPr>
      <a:lvl5pPr marL="2209800" indent="-304800" algn="l" rtl="0" eaLnBrk="0" fontAlgn="base" hangingPunct="0">
        <a:spcBef>
          <a:spcPct val="20000"/>
        </a:spcBef>
        <a:spcAft>
          <a:spcPct val="0"/>
        </a:spcAft>
        <a:buClr>
          <a:srgbClr val="007080"/>
        </a:buClr>
        <a:buFont typeface="Times" pitchFamily="18" charset="0"/>
        <a:buChar char="•"/>
        <a:defRPr sz="1600">
          <a:solidFill>
            <a:srgbClr val="545454"/>
          </a:solidFill>
          <a:latin typeface="+mn-lt"/>
        </a:defRPr>
      </a:lvl5pPr>
      <a:lvl6pPr marL="2667000" indent="-304800" algn="l" rtl="0" fontAlgn="base">
        <a:spcBef>
          <a:spcPct val="20000"/>
        </a:spcBef>
        <a:spcAft>
          <a:spcPct val="0"/>
        </a:spcAft>
        <a:buClr>
          <a:srgbClr val="007080"/>
        </a:buClr>
        <a:buFont typeface="Times" pitchFamily="32" charset="0"/>
        <a:buChar char="•"/>
        <a:defRPr sz="1600">
          <a:solidFill>
            <a:srgbClr val="545454"/>
          </a:solidFill>
          <a:latin typeface="+mn-lt"/>
        </a:defRPr>
      </a:lvl6pPr>
      <a:lvl7pPr marL="3124200" indent="-304800" algn="l" rtl="0" fontAlgn="base">
        <a:spcBef>
          <a:spcPct val="20000"/>
        </a:spcBef>
        <a:spcAft>
          <a:spcPct val="0"/>
        </a:spcAft>
        <a:buClr>
          <a:srgbClr val="007080"/>
        </a:buClr>
        <a:buFont typeface="Times" pitchFamily="32" charset="0"/>
        <a:buChar char="•"/>
        <a:defRPr sz="1600">
          <a:solidFill>
            <a:srgbClr val="545454"/>
          </a:solidFill>
          <a:latin typeface="+mn-lt"/>
        </a:defRPr>
      </a:lvl7pPr>
      <a:lvl8pPr marL="3581400" indent="-304800" algn="l" rtl="0" fontAlgn="base">
        <a:spcBef>
          <a:spcPct val="20000"/>
        </a:spcBef>
        <a:spcAft>
          <a:spcPct val="0"/>
        </a:spcAft>
        <a:buClr>
          <a:srgbClr val="007080"/>
        </a:buClr>
        <a:buFont typeface="Times" pitchFamily="32" charset="0"/>
        <a:buChar char="•"/>
        <a:defRPr sz="1600">
          <a:solidFill>
            <a:srgbClr val="545454"/>
          </a:solidFill>
          <a:latin typeface="+mn-lt"/>
        </a:defRPr>
      </a:lvl8pPr>
      <a:lvl9pPr marL="4038600" indent="-304800" algn="l" rtl="0" fontAlgn="base">
        <a:spcBef>
          <a:spcPct val="20000"/>
        </a:spcBef>
        <a:spcAft>
          <a:spcPct val="0"/>
        </a:spcAft>
        <a:buClr>
          <a:srgbClr val="007080"/>
        </a:buClr>
        <a:buFont typeface="Times" pitchFamily="32" charset="0"/>
        <a:buChar char="•"/>
        <a:defRPr sz="1600">
          <a:solidFill>
            <a:srgbClr val="545454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e.crespi@lispa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wmf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9" Type="http://schemas.openxmlformats.org/officeDocument/2006/relationships/image" Target="../media/image46.emf"/><Relationship Id="rId3" Type="http://schemas.openxmlformats.org/officeDocument/2006/relationships/image" Target="../media/image10.jpeg"/><Relationship Id="rId21" Type="http://schemas.openxmlformats.org/officeDocument/2006/relationships/image" Target="../media/image28.emf"/><Relationship Id="rId34" Type="http://schemas.openxmlformats.org/officeDocument/2006/relationships/image" Target="../media/image41.emf"/><Relationship Id="rId42" Type="http://schemas.openxmlformats.org/officeDocument/2006/relationships/image" Target="../media/image49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33" Type="http://schemas.openxmlformats.org/officeDocument/2006/relationships/image" Target="../media/image40.emf"/><Relationship Id="rId38" Type="http://schemas.openxmlformats.org/officeDocument/2006/relationships/image" Target="../media/image45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29" Type="http://schemas.openxmlformats.org/officeDocument/2006/relationships/image" Target="../media/image36.png"/><Relationship Id="rId41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32" Type="http://schemas.openxmlformats.org/officeDocument/2006/relationships/image" Target="../media/image39.emf"/><Relationship Id="rId37" Type="http://schemas.openxmlformats.org/officeDocument/2006/relationships/image" Target="../media/image44.emf"/><Relationship Id="rId40" Type="http://schemas.openxmlformats.org/officeDocument/2006/relationships/image" Target="../media/image47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28" Type="http://schemas.openxmlformats.org/officeDocument/2006/relationships/image" Target="../media/image35.png"/><Relationship Id="rId36" Type="http://schemas.openxmlformats.org/officeDocument/2006/relationships/image" Target="../media/image43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31" Type="http://schemas.openxmlformats.org/officeDocument/2006/relationships/image" Target="../media/image38.emf"/><Relationship Id="rId44" Type="http://schemas.openxmlformats.org/officeDocument/2006/relationships/image" Target="../media/image51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8" y="1500188"/>
            <a:ext cx="8763000" cy="1228725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/>
              <a:t>Regione Lombardia</a:t>
            </a:r>
            <a:br>
              <a:rPr lang="it-IT" sz="4000" dirty="0" smtClean="0"/>
            </a:br>
            <a:r>
              <a:rPr lang="it-IT" sz="3200" dirty="0" err="1" smtClean="0"/>
              <a:t>eGovernment</a:t>
            </a:r>
            <a:r>
              <a:rPr lang="it-IT" sz="3200" dirty="0" smtClean="0"/>
              <a:t> &amp; </a:t>
            </a:r>
            <a:r>
              <a:rPr lang="it-IT" sz="3200" dirty="0" err="1" smtClean="0"/>
              <a:t>eInclusion</a:t>
            </a:r>
            <a:endParaRPr lang="it-IT" dirty="0" smtClean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14313" y="3071813"/>
            <a:ext cx="3786187" cy="1500187"/>
          </a:xfrm>
          <a:prstGeom prst="rect">
            <a:avLst/>
          </a:prstGeom>
          <a:solidFill>
            <a:schemeClr val="bg1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000" tIns="10800" rIns="18000" bIns="0"/>
          <a:lstStyle/>
          <a:p>
            <a:pPr eaLnBrk="0" hangingPunct="0">
              <a:buClr>
                <a:srgbClr val="000066"/>
              </a:buClr>
              <a:buSzPct val="70000"/>
              <a:buFont typeface="Wingdings" pitchFamily="2" charset="2"/>
              <a:buNone/>
            </a:pPr>
            <a:r>
              <a:rPr lang="it-IT" sz="1800" dirty="0">
                <a:solidFill>
                  <a:schemeClr val="tx1"/>
                </a:solidFill>
                <a:latin typeface="Helvetica" pitchFamily="34" charset="0"/>
                <a:hlinkClick r:id="rId3"/>
              </a:rPr>
              <a:t>daniele.crespi@lispa.it</a:t>
            </a:r>
            <a:endParaRPr lang="it-IT" sz="1800" dirty="0">
              <a:solidFill>
                <a:schemeClr val="tx1"/>
              </a:solidFill>
              <a:latin typeface="Helvetica" pitchFamily="34" charset="0"/>
            </a:endParaRPr>
          </a:p>
          <a:p>
            <a:pPr eaLnBrk="0" hangingPunct="0">
              <a:buClr>
                <a:srgbClr val="000066"/>
              </a:buClr>
              <a:buSzPct val="70000"/>
              <a:buFont typeface="Wingdings" pitchFamily="2" charset="2"/>
              <a:buNone/>
            </a:pPr>
            <a:endParaRPr lang="it-IT" sz="1800" dirty="0">
              <a:solidFill>
                <a:schemeClr val="tx1"/>
              </a:solidFill>
              <a:latin typeface="Helvetica" pitchFamily="34" charset="0"/>
            </a:endParaRPr>
          </a:p>
          <a:p>
            <a:pPr eaLnBrk="0" hangingPunct="0">
              <a:buClr>
                <a:srgbClr val="000066"/>
              </a:buClr>
              <a:buSzPct val="70000"/>
              <a:buFont typeface="Wingdings" pitchFamily="2" charset="2"/>
              <a:buNone/>
            </a:pPr>
            <a:r>
              <a:rPr lang="it-IT" sz="1800" dirty="0">
                <a:solidFill>
                  <a:schemeClr val="tx1"/>
                </a:solidFill>
                <a:latin typeface="Helvetica" pitchFamily="34" charset="0"/>
              </a:rPr>
              <a:t>www.slideshare.net/</a:t>
            </a:r>
            <a:r>
              <a:rPr lang="it-IT" sz="1800" dirty="0" err="1">
                <a:solidFill>
                  <a:schemeClr val="tx1"/>
                </a:solidFill>
                <a:latin typeface="Helvetica" pitchFamily="34" charset="0"/>
              </a:rPr>
              <a:t>dcrespi</a:t>
            </a:r>
            <a:endParaRPr lang="it-IT" sz="1800" dirty="0">
              <a:solidFill>
                <a:schemeClr val="tx1"/>
              </a:solidFill>
              <a:latin typeface="Helvetica" pitchFamily="34" charset="0"/>
            </a:endParaRPr>
          </a:p>
        </p:txBody>
      </p:sp>
      <p:pic>
        <p:nvPicPr>
          <p:cNvPr id="6" name="Immagine 6" descr="REGIONE VER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4857750"/>
            <a:ext cx="35004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t3.gstatic.com/images?q=tbn:ANd9GcSKaptyxtvjsHXDYeZdJmcNBIAQYh-A4BzJ8Ni-FFNPAKhxeo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6061" y="116632"/>
            <a:ext cx="3440435" cy="1086453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266533" y="3068960"/>
            <a:ext cx="1769963" cy="576064"/>
          </a:xfrm>
          <a:prstGeom prst="rect">
            <a:avLst/>
          </a:prstGeom>
          <a:solidFill>
            <a:schemeClr val="bg1">
              <a:alpha val="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000" tIns="10800" rIns="18000" bIns="0"/>
          <a:lstStyle/>
          <a:p>
            <a:pPr algn="r" eaLnBrk="0" hangingPunct="0">
              <a:buClr>
                <a:srgbClr val="000066"/>
              </a:buClr>
              <a:buSzPct val="70000"/>
              <a:buFont typeface="Wingdings" pitchFamily="2" charset="2"/>
              <a:buNone/>
            </a:pPr>
            <a:r>
              <a:rPr lang="it-IT" sz="1800" dirty="0" smtClean="0">
                <a:solidFill>
                  <a:schemeClr val="tx1"/>
                </a:solidFill>
                <a:latin typeface="Helvetica" pitchFamily="34" charset="0"/>
              </a:rPr>
              <a:t>2011 May, 6</a:t>
            </a:r>
            <a:endParaRPr lang="it-IT" sz="18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advTm="74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/>
          <p:cNvGraphicFramePr/>
          <p:nvPr/>
        </p:nvGraphicFramePr>
        <p:xfrm>
          <a:off x="444500" y="1204732"/>
          <a:ext cx="8378825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214313" y="428625"/>
            <a:ext cx="7929562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3600" dirty="0">
                <a:solidFill>
                  <a:schemeClr val="bg1"/>
                </a:solidFill>
                <a:latin typeface="+mj-lt"/>
                <a:cs typeface="+mn-cs"/>
              </a:rPr>
              <a:t>Smart card </a:t>
            </a:r>
            <a:r>
              <a:rPr lang="it-IT" sz="3600" dirty="0" err="1">
                <a:solidFill>
                  <a:schemeClr val="bg1"/>
                </a:solidFill>
                <a:latin typeface="+mj-lt"/>
                <a:cs typeface="+mn-cs"/>
              </a:rPr>
              <a:t>reader</a:t>
            </a:r>
            <a:r>
              <a:rPr lang="it-IT" sz="3600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+mj-lt"/>
                <a:cs typeface="+mn-cs"/>
              </a:rPr>
              <a:t>distribution</a:t>
            </a:r>
            <a:endParaRPr lang="it-IT" sz="3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63488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400" y="2303809"/>
            <a:ext cx="246062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88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68638" y="2311747"/>
            <a:ext cx="24511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88" name="Rectangle 8"/>
          <p:cNvSpPr>
            <a:spLocks noChangeArrowheads="1"/>
          </p:cNvSpPr>
          <p:nvPr/>
        </p:nvSpPr>
        <p:spPr bwMode="auto">
          <a:xfrm>
            <a:off x="852488" y="5007322"/>
            <a:ext cx="1208087" cy="303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0">
            <a:spAutoFit/>
          </a:bodyPr>
          <a:lstStyle/>
          <a:p>
            <a:pPr marL="263525" indent="-263525">
              <a:lnSpc>
                <a:spcPct val="95000"/>
              </a:lnSpc>
              <a:spcBef>
                <a:spcPct val="40000"/>
              </a:spcBef>
              <a:buClr>
                <a:srgbClr val="000066"/>
              </a:buClr>
              <a:buSzPct val="85000"/>
              <a:buFont typeface="Wingdings" pitchFamily="2" charset="2"/>
              <a:buNone/>
              <a:tabLst>
                <a:tab pos="1879600" algn="l"/>
              </a:tabLst>
            </a:pPr>
            <a:r>
              <a:rPr lang="it-IT" sz="2000">
                <a:solidFill>
                  <a:schemeClr val="tx1"/>
                </a:solidFill>
              </a:rPr>
              <a:t>Booklet</a:t>
            </a:r>
          </a:p>
        </p:txBody>
      </p:sp>
      <p:sp>
        <p:nvSpPr>
          <p:cNvPr id="634889" name="Rectangle 9"/>
          <p:cNvSpPr>
            <a:spLocks noChangeArrowheads="1"/>
          </p:cNvSpPr>
          <p:nvPr/>
        </p:nvSpPr>
        <p:spPr bwMode="auto">
          <a:xfrm>
            <a:off x="3048000" y="4954934"/>
            <a:ext cx="2487613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0">
            <a:spAutoFit/>
          </a:bodyPr>
          <a:lstStyle/>
          <a:p>
            <a:pPr>
              <a:lnSpc>
                <a:spcPct val="95000"/>
              </a:lnSpc>
              <a:spcBef>
                <a:spcPct val="40000"/>
              </a:spcBef>
              <a:buClr>
                <a:srgbClr val="000066"/>
              </a:buClr>
              <a:buSzPct val="85000"/>
              <a:buFont typeface="Wingdings" pitchFamily="2" charset="2"/>
              <a:buNone/>
              <a:tabLst>
                <a:tab pos="1879600" algn="l"/>
              </a:tabLst>
            </a:pPr>
            <a:r>
              <a:rPr lang="it-IT" sz="2000">
                <a:solidFill>
                  <a:schemeClr val="tx1"/>
                </a:solidFill>
              </a:rPr>
              <a:t>Smart Card Reader</a:t>
            </a:r>
          </a:p>
        </p:txBody>
      </p:sp>
      <p:pic>
        <p:nvPicPr>
          <p:cNvPr id="634892" name="Picture 12" descr="LABEL CD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2375" y="2405409"/>
            <a:ext cx="22066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3" name="Rectangle 13"/>
          <p:cNvSpPr>
            <a:spLocks noChangeArrowheads="1"/>
          </p:cNvSpPr>
          <p:nvPr/>
        </p:nvSpPr>
        <p:spPr bwMode="auto">
          <a:xfrm>
            <a:off x="6065838" y="4993034"/>
            <a:ext cx="2836862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0">
            <a:spAutoFit/>
          </a:bodyPr>
          <a:lstStyle/>
          <a:p>
            <a:pPr marL="88900" indent="-88900">
              <a:lnSpc>
                <a:spcPct val="95000"/>
              </a:lnSpc>
              <a:spcBef>
                <a:spcPct val="40000"/>
              </a:spcBef>
              <a:buClr>
                <a:srgbClr val="000066"/>
              </a:buClr>
              <a:buSzPct val="85000"/>
              <a:buFont typeface="Wingdings" pitchFamily="2" charset="2"/>
              <a:buNone/>
            </a:pPr>
            <a:r>
              <a:rPr lang="it-IT" sz="2000" dirty="0">
                <a:solidFill>
                  <a:schemeClr val="tx1"/>
                </a:solidFill>
              </a:rPr>
              <a:t>Software:</a:t>
            </a:r>
          </a:p>
          <a:p>
            <a:pPr marL="446088" lvl="1" indent="-177800">
              <a:lnSpc>
                <a:spcPct val="95000"/>
              </a:lnSpc>
              <a:spcBef>
                <a:spcPct val="10000"/>
              </a:spcBef>
              <a:buClr>
                <a:srgbClr val="000066"/>
              </a:buClr>
              <a:buSzPct val="85000"/>
              <a:buFont typeface="Wingdings" pitchFamily="2" charset="2"/>
              <a:buChar char="q"/>
            </a:pPr>
            <a:r>
              <a:rPr lang="it-IT" sz="1800" dirty="0" err="1">
                <a:solidFill>
                  <a:schemeClr val="tx1"/>
                </a:solidFill>
              </a:rPr>
              <a:t>eID</a:t>
            </a:r>
            <a:r>
              <a:rPr lang="it-IT" sz="1800" dirty="0">
                <a:solidFill>
                  <a:schemeClr val="tx1"/>
                </a:solidFill>
              </a:rPr>
              <a:t> card software</a:t>
            </a:r>
          </a:p>
          <a:p>
            <a:pPr marL="446088" lvl="1" indent="-177800">
              <a:lnSpc>
                <a:spcPct val="95000"/>
              </a:lnSpc>
              <a:spcBef>
                <a:spcPct val="10000"/>
              </a:spcBef>
              <a:buClr>
                <a:srgbClr val="000066"/>
              </a:buClr>
              <a:buSzPct val="85000"/>
              <a:buFont typeface="Wingdings" pitchFamily="2" charset="2"/>
              <a:buChar char="q"/>
            </a:pPr>
            <a:r>
              <a:rPr lang="it-IT" sz="1800" dirty="0" err="1">
                <a:solidFill>
                  <a:schemeClr val="tx1"/>
                </a:solidFill>
              </a:rPr>
              <a:t>Eldy</a:t>
            </a:r>
            <a:r>
              <a:rPr lang="it-IT" sz="1800" dirty="0">
                <a:solidFill>
                  <a:schemeClr val="tx1"/>
                </a:solidFill>
              </a:rPr>
              <a:t> Lombardia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8" grpId="0" build="p"/>
      <p:bldP spid="634889" grpId="0" build="p"/>
      <p:bldP spid="63489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420" name="Picture 4" descr="j043380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3" y="1928813"/>
            <a:ext cx="871537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25" name="Picture 9" descr="j043379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3918247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2426" name="Text Box 10"/>
          <p:cNvSpPr txBox="1">
            <a:spLocks noChangeArrowheads="1"/>
          </p:cNvSpPr>
          <p:nvPr/>
        </p:nvSpPr>
        <p:spPr bwMode="auto">
          <a:xfrm>
            <a:off x="1014413" y="4561185"/>
            <a:ext cx="39147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1400" dirty="0">
                <a:solidFill>
                  <a:schemeClr val="tx1"/>
                </a:solidFill>
                <a:latin typeface="+mn-lt"/>
                <a:cs typeface="+mn-cs"/>
              </a:rPr>
              <a:t>Source: Eurostat </a:t>
            </a:r>
            <a:r>
              <a:rPr lang="it-IT" sz="1400" dirty="0" err="1">
                <a:solidFill>
                  <a:schemeClr val="tx1"/>
                </a:solidFill>
                <a:latin typeface="+mn-lt"/>
                <a:cs typeface="+mn-cs"/>
              </a:rPr>
              <a:t>Statistics</a:t>
            </a:r>
            <a:r>
              <a:rPr lang="it-IT" sz="1400" dirty="0">
                <a:solidFill>
                  <a:schemeClr val="tx1"/>
                </a:solidFill>
                <a:latin typeface="+mn-lt"/>
                <a:cs typeface="+mn-cs"/>
              </a:rPr>
              <a:t> In Focus 17/2006</a:t>
            </a:r>
          </a:p>
        </p:txBody>
      </p:sp>
      <p:sp>
        <p:nvSpPr>
          <p:cNvPr id="572427" name="Rectangle 11"/>
          <p:cNvSpPr>
            <a:spLocks noChangeArrowheads="1"/>
          </p:cNvSpPr>
          <p:nvPr/>
        </p:nvSpPr>
        <p:spPr bwMode="auto">
          <a:xfrm>
            <a:off x="1016000" y="3967460"/>
            <a:ext cx="68881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87%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of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over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55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have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no computer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skills</a:t>
            </a:r>
            <a:endParaRPr lang="it-IT" sz="2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72428" name="Picture 12" descr="j043379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3" y="5075238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2429" name="Rectangle 13"/>
          <p:cNvSpPr>
            <a:spLocks noChangeArrowheads="1"/>
          </p:cNvSpPr>
          <p:nvPr/>
        </p:nvSpPr>
        <p:spPr bwMode="auto">
          <a:xfrm>
            <a:off x="1050925" y="5133975"/>
            <a:ext cx="803751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66%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of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italian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people don’t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know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english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language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Another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8%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have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very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low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knowledge</a:t>
            </a:r>
            <a:endParaRPr lang="it-IT" sz="2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000125" y="2000250"/>
            <a:ext cx="335756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Very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few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aged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people </a:t>
            </a:r>
            <a:r>
              <a:rPr lang="it-IT" sz="2400" dirty="0" err="1">
                <a:solidFill>
                  <a:schemeClr val="tx1"/>
                </a:solidFill>
                <a:latin typeface="+mn-lt"/>
                <a:cs typeface="+mn-cs"/>
              </a:rPr>
              <a:t>use</a:t>
            </a:r>
            <a:r>
              <a:rPr lang="it-IT" sz="2400" dirty="0">
                <a:solidFill>
                  <a:schemeClr val="tx1"/>
                </a:solidFill>
                <a:latin typeface="+mn-lt"/>
                <a:cs typeface="+mn-cs"/>
              </a:rPr>
              <a:t> PC &amp; Internet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71438" y="457200"/>
            <a:ext cx="8458200" cy="579438"/>
          </a:xfrm>
        </p:spPr>
        <p:txBody>
          <a:bodyPr/>
          <a:lstStyle/>
          <a:p>
            <a:pPr>
              <a:defRPr/>
            </a:pPr>
            <a:r>
              <a:rPr lang="it-IT" sz="3600" dirty="0" smtClean="0"/>
              <a:t>Cultural </a:t>
            </a:r>
            <a:r>
              <a:rPr lang="it-IT" sz="3600" dirty="0" err="1" smtClean="0"/>
              <a:t>Digital</a:t>
            </a:r>
            <a:r>
              <a:rPr lang="it-IT" sz="3600" dirty="0" smtClean="0"/>
              <a:t> Divide</a:t>
            </a:r>
            <a:endParaRPr lang="it-IT" sz="3600" dirty="0"/>
          </a:p>
        </p:txBody>
      </p:sp>
      <p:pic>
        <p:nvPicPr>
          <p:cNvPr id="5724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4223" y="1030287"/>
            <a:ext cx="4772273" cy="313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6" grpId="0"/>
      <p:bldP spid="572427" grpId="0"/>
      <p:bldP spid="57242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4286250"/>
            <a:ext cx="8296275" cy="1738313"/>
          </a:xfrm>
        </p:spPr>
        <p:txBody>
          <a:bodyPr bIns="0">
            <a:sp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it-IT" sz="2000" b="1" dirty="0" smtClean="0">
                <a:solidFill>
                  <a:schemeClr val="tx1"/>
                </a:solidFill>
              </a:rPr>
              <a:t>ELDY </a:t>
            </a:r>
            <a:r>
              <a:rPr lang="it-IT" sz="2000" dirty="0" smtClean="0">
                <a:solidFill>
                  <a:schemeClr val="tx1"/>
                </a:solidFill>
              </a:rPr>
              <a:t>(www.eldy.org)</a:t>
            </a:r>
            <a:r>
              <a:rPr lang="it-IT" sz="2000" b="1" dirty="0" smtClean="0">
                <a:solidFill>
                  <a:schemeClr val="tx1"/>
                </a:solidFill>
              </a:rPr>
              <a:t> :</a:t>
            </a:r>
          </a:p>
          <a:p>
            <a:pPr marL="450850" lvl="1" indent="-268288">
              <a:lnSpc>
                <a:spcPct val="110000"/>
              </a:lnSpc>
              <a:spcBef>
                <a:spcPct val="0"/>
              </a:spcBef>
              <a:buClr>
                <a:srgbClr val="000066"/>
              </a:buClr>
              <a:buSzPct val="85000"/>
              <a:buFont typeface="Wingdings" pitchFamily="2" charset="2"/>
              <a:buChar char="q"/>
            </a:pPr>
            <a:r>
              <a:rPr lang="it-IT" sz="2000" dirty="0" smtClean="0">
                <a:solidFill>
                  <a:schemeClr val="tx1"/>
                </a:solidFill>
              </a:rPr>
              <a:t>NGO (</a:t>
            </a:r>
            <a:r>
              <a:rPr lang="it-IT" sz="2000" dirty="0" err="1" smtClean="0">
                <a:solidFill>
                  <a:schemeClr val="tx1"/>
                </a:solidFill>
              </a:rPr>
              <a:t>sponsorship</a:t>
            </a:r>
            <a:r>
              <a:rPr lang="it-IT" sz="2000" dirty="0" smtClean="0">
                <a:solidFill>
                  <a:schemeClr val="tx1"/>
                </a:solidFill>
              </a:rPr>
              <a:t> Min. Welfare and Min. </a:t>
            </a:r>
            <a:r>
              <a:rPr lang="it-IT" sz="2000" dirty="0" err="1" smtClean="0">
                <a:solidFill>
                  <a:schemeClr val="tx1"/>
                </a:solidFill>
              </a:rPr>
              <a:t>Communications</a:t>
            </a:r>
            <a:r>
              <a:rPr lang="it-IT" sz="2000" dirty="0" smtClean="0">
                <a:solidFill>
                  <a:schemeClr val="tx1"/>
                </a:solidFill>
              </a:rPr>
              <a:t>)</a:t>
            </a:r>
          </a:p>
          <a:p>
            <a:pPr marL="450850" lvl="1" indent="-268288">
              <a:lnSpc>
                <a:spcPct val="110000"/>
              </a:lnSpc>
              <a:spcBef>
                <a:spcPct val="0"/>
              </a:spcBef>
              <a:buClr>
                <a:srgbClr val="000066"/>
              </a:buClr>
              <a:buSzPct val="85000"/>
              <a:buFont typeface="Wingdings" pitchFamily="2" charset="2"/>
              <a:buChar char="q"/>
            </a:pPr>
            <a:r>
              <a:rPr lang="it-IT" sz="2000" dirty="0" err="1" smtClean="0">
                <a:solidFill>
                  <a:schemeClr val="tx1"/>
                </a:solidFill>
              </a:rPr>
              <a:t>Eldy</a:t>
            </a:r>
            <a:r>
              <a:rPr lang="it-IT" sz="2000" dirty="0" smtClean="0">
                <a:solidFill>
                  <a:schemeClr val="tx1"/>
                </a:solidFill>
              </a:rPr>
              <a:t> : free software, more </a:t>
            </a:r>
            <a:r>
              <a:rPr lang="it-IT" sz="2000" dirty="0" err="1" smtClean="0">
                <a:solidFill>
                  <a:schemeClr val="tx1"/>
                </a:solidFill>
              </a:rPr>
              <a:t>than</a:t>
            </a:r>
            <a:r>
              <a:rPr lang="it-IT" sz="2000" dirty="0" smtClean="0">
                <a:solidFill>
                  <a:schemeClr val="tx1"/>
                </a:solidFill>
              </a:rPr>
              <a:t> 300.000 </a:t>
            </a:r>
            <a:r>
              <a:rPr lang="it-IT" sz="2000" dirty="0" err="1" smtClean="0">
                <a:solidFill>
                  <a:schemeClr val="tx1"/>
                </a:solidFill>
              </a:rPr>
              <a:t>downloads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450850" lvl="1" indent="-268288">
              <a:lnSpc>
                <a:spcPct val="110000"/>
              </a:lnSpc>
              <a:spcBef>
                <a:spcPct val="0"/>
              </a:spcBef>
              <a:buClr>
                <a:srgbClr val="000066"/>
              </a:buClr>
              <a:buSzPct val="85000"/>
              <a:buFont typeface="Wingdings" pitchFamily="2" charset="2"/>
              <a:buChar char="q"/>
            </a:pPr>
            <a:r>
              <a:rPr lang="it-IT" sz="2000" dirty="0" err="1" smtClean="0">
                <a:solidFill>
                  <a:schemeClr val="tx1"/>
                </a:solidFill>
              </a:rPr>
              <a:t>email</a:t>
            </a:r>
            <a:r>
              <a:rPr lang="it-IT" sz="2000" dirty="0" smtClean="0">
                <a:solidFill>
                  <a:schemeClr val="tx1"/>
                </a:solidFill>
              </a:rPr>
              <a:t>, browser, chat, </a:t>
            </a:r>
            <a:r>
              <a:rPr lang="it-IT" sz="2000" dirty="0" err="1" smtClean="0">
                <a:solidFill>
                  <a:schemeClr val="tx1"/>
                </a:solidFill>
              </a:rPr>
              <a:t>notepad</a:t>
            </a:r>
            <a:r>
              <a:rPr lang="it-IT" sz="2000" dirty="0" smtClean="0">
                <a:solidFill>
                  <a:schemeClr val="tx1"/>
                </a:solidFill>
              </a:rPr>
              <a:t>, video, </a:t>
            </a:r>
            <a:r>
              <a:rPr lang="it-IT" sz="2000" dirty="0" err="1" smtClean="0">
                <a:solidFill>
                  <a:schemeClr val="tx1"/>
                </a:solidFill>
              </a:rPr>
              <a:t>image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viewer</a:t>
            </a:r>
            <a:r>
              <a:rPr lang="it-IT" sz="2000" dirty="0" smtClean="0">
                <a:solidFill>
                  <a:schemeClr val="tx1"/>
                </a:solidFill>
              </a:rPr>
              <a:t> &amp; more</a:t>
            </a:r>
          </a:p>
          <a:p>
            <a:pPr marL="450850" lvl="1" indent="-268288">
              <a:lnSpc>
                <a:spcPct val="110000"/>
              </a:lnSpc>
              <a:spcBef>
                <a:spcPct val="0"/>
              </a:spcBef>
              <a:buClr>
                <a:srgbClr val="000066"/>
              </a:buClr>
              <a:buSzPct val="85000"/>
              <a:buFont typeface="Wingdings" pitchFamily="2" charset="2"/>
              <a:buChar char="q"/>
            </a:pPr>
            <a:r>
              <a:rPr lang="it-IT" sz="2000" b="1" dirty="0" err="1" smtClean="0">
                <a:solidFill>
                  <a:schemeClr val="tx1"/>
                </a:solidFill>
              </a:rPr>
              <a:t>Realized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for</a:t>
            </a:r>
            <a:r>
              <a:rPr lang="it-IT" sz="2000" b="1" dirty="0" smtClean="0">
                <a:solidFill>
                  <a:schemeClr val="tx1"/>
                </a:solidFill>
              </a:rPr>
              <a:t> the </a:t>
            </a:r>
            <a:r>
              <a:rPr lang="it-IT" sz="2000" b="1" dirty="0" err="1" smtClean="0">
                <a:solidFill>
                  <a:schemeClr val="tx1"/>
                </a:solidFill>
              </a:rPr>
              <a:t>elderly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with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elderly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collaboration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578563" name="Rectangle 3"/>
          <p:cNvSpPr>
            <a:spLocks noChangeArrowheads="1"/>
          </p:cNvSpPr>
          <p:nvPr/>
        </p:nvSpPr>
        <p:spPr bwMode="auto">
          <a:xfrm>
            <a:off x="214313" y="428625"/>
            <a:ext cx="78851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3600" dirty="0">
                <a:solidFill>
                  <a:schemeClr val="bg1"/>
                </a:solidFill>
                <a:latin typeface="+mj-lt"/>
                <a:cs typeface="+mn-cs"/>
              </a:rPr>
              <a:t>Easy PC &amp; Internet </a:t>
            </a:r>
            <a:r>
              <a:rPr lang="it-IT" sz="3600" dirty="0" err="1">
                <a:solidFill>
                  <a:schemeClr val="bg1"/>
                </a:solidFill>
                <a:latin typeface="+mj-lt"/>
                <a:cs typeface="+mn-cs"/>
              </a:rPr>
              <a:t>Programs</a:t>
            </a:r>
            <a:endParaRPr lang="it-IT" sz="3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578565" name="Picture 5" descr="ScreenHunter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138238"/>
            <a:ext cx="5164137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8566" name="Picture 6" descr="eInclu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2289175"/>
            <a:ext cx="1803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8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8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8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8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8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8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8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8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8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8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763" y="4405313"/>
            <a:ext cx="8956675" cy="1625600"/>
          </a:xfrm>
        </p:spPr>
        <p:txBody>
          <a:bodyPr lIns="18000" tIns="0" rIns="18000" bIns="0">
            <a:spAutoFit/>
          </a:bodyPr>
          <a:lstStyle/>
          <a:p>
            <a:pPr marL="0" indent="0">
              <a:lnSpc>
                <a:spcPct val="110000"/>
              </a:lnSpc>
              <a:spcBef>
                <a:spcPct val="0"/>
              </a:spcBef>
              <a:buClr>
                <a:srgbClr val="000066"/>
              </a:buClr>
              <a:buSzPct val="85000"/>
              <a:buFont typeface="Wingdings" pitchFamily="2" charset="2"/>
              <a:buNone/>
            </a:pPr>
            <a:r>
              <a:rPr lang="it-IT" sz="2000" b="1" smtClean="0">
                <a:solidFill>
                  <a:schemeClr val="tx1"/>
                </a:solidFill>
              </a:rPr>
              <a:t>Eldy Lombardia</a:t>
            </a:r>
            <a:r>
              <a:rPr lang="it-IT" sz="2000" smtClean="0">
                <a:solidFill>
                  <a:schemeClr val="tx1"/>
                </a:solidFill>
              </a:rPr>
              <a:t> (special version for lombardia citizens)</a:t>
            </a:r>
          </a:p>
          <a:p>
            <a:pPr marL="450850" lvl="1" indent="-268288">
              <a:lnSpc>
                <a:spcPct val="110000"/>
              </a:lnSpc>
              <a:spcBef>
                <a:spcPct val="0"/>
              </a:spcBef>
              <a:buClr>
                <a:srgbClr val="000066"/>
              </a:buClr>
              <a:buSzPct val="85000"/>
              <a:buFont typeface="Wingdings" pitchFamily="2" charset="2"/>
              <a:buChar char="q"/>
            </a:pPr>
            <a:r>
              <a:rPr lang="it-IT" sz="1900" smtClean="0">
                <a:solidFill>
                  <a:schemeClr val="tx1"/>
                </a:solidFill>
              </a:rPr>
              <a:t>Integrated with our eID smart card (authentication, digital signature)</a:t>
            </a:r>
          </a:p>
          <a:p>
            <a:pPr marL="450850" lvl="1" indent="-268288">
              <a:lnSpc>
                <a:spcPct val="110000"/>
              </a:lnSpc>
              <a:spcBef>
                <a:spcPct val="0"/>
              </a:spcBef>
              <a:buClr>
                <a:srgbClr val="000066"/>
              </a:buClr>
              <a:buSzPct val="85000"/>
              <a:buFont typeface="Wingdings" pitchFamily="2" charset="2"/>
              <a:buChar char="q"/>
            </a:pPr>
            <a:r>
              <a:rPr lang="it-IT" sz="1900" smtClean="0">
                <a:solidFill>
                  <a:schemeClr val="tx1"/>
                </a:solidFill>
              </a:rPr>
              <a:t>email address book of all Lombardia local government</a:t>
            </a:r>
          </a:p>
          <a:p>
            <a:pPr marL="450850" lvl="1" indent="-268288">
              <a:lnSpc>
                <a:spcPct val="110000"/>
              </a:lnSpc>
              <a:spcBef>
                <a:spcPct val="0"/>
              </a:spcBef>
              <a:buClr>
                <a:srgbClr val="000066"/>
              </a:buClr>
              <a:buSzPct val="85000"/>
              <a:buFont typeface="Wingdings" pitchFamily="2" charset="2"/>
              <a:buChar char="q"/>
            </a:pPr>
            <a:r>
              <a:rPr lang="it-IT" sz="1900" smtClean="0">
                <a:solidFill>
                  <a:schemeClr val="tx1"/>
                </a:solidFill>
              </a:rPr>
              <a:t>web site index of all Lombardia local government</a:t>
            </a:r>
          </a:p>
          <a:p>
            <a:pPr marL="450850" lvl="1" indent="-268288">
              <a:lnSpc>
                <a:spcPct val="110000"/>
              </a:lnSpc>
              <a:spcBef>
                <a:spcPct val="0"/>
              </a:spcBef>
              <a:buClr>
                <a:srgbClr val="000066"/>
              </a:buClr>
              <a:buSzPct val="85000"/>
              <a:buFont typeface="Wingdings" pitchFamily="2" charset="2"/>
              <a:buChar char="q"/>
            </a:pPr>
            <a:r>
              <a:rPr lang="it-IT" sz="1900" smtClean="0">
                <a:solidFill>
                  <a:schemeClr val="tx1"/>
                </a:solidFill>
              </a:rPr>
              <a:t>multi-user version for public internet access points</a:t>
            </a: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142875" y="428625"/>
            <a:ext cx="6715125" cy="52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Reachable</a:t>
            </a:r>
            <a:r>
              <a:rPr lang="it-IT" dirty="0">
                <a:solidFill>
                  <a:schemeClr val="bg1"/>
                </a:solidFill>
                <a:cs typeface="+mn-cs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eGovernment</a:t>
            </a:r>
            <a:endParaRPr lang="it-IT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80613" name="Picture 5" descr="ScreenHunter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133475"/>
            <a:ext cx="5167312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614" name="Picture 6" descr="eInclu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2289175"/>
            <a:ext cx="1803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0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0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0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0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0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0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Q &amp; A</a:t>
            </a:r>
            <a:endParaRPr lang="it-IT" dirty="0"/>
          </a:p>
        </p:txBody>
      </p:sp>
      <p:pic>
        <p:nvPicPr>
          <p:cNvPr id="54275" name="Picture 3" descr="Lavagna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5388"/>
            <a:ext cx="91662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mmagin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1143000"/>
            <a:ext cx="8705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357188"/>
            <a:ext cx="7432675" cy="660400"/>
          </a:xfrm>
        </p:spPr>
        <p:txBody>
          <a:bodyPr/>
          <a:lstStyle/>
          <a:p>
            <a:pPr>
              <a:defRPr/>
            </a:pPr>
            <a:r>
              <a:rPr lang="en-US" sz="3600" dirty="0" err="1"/>
              <a:t>Lombardia</a:t>
            </a:r>
            <a:r>
              <a:rPr lang="en-US" sz="3600" dirty="0"/>
              <a:t> Region</a:t>
            </a:r>
            <a:r>
              <a:rPr lang="it-IT" sz="3600" dirty="0"/>
              <a:t> </a:t>
            </a:r>
          </a:p>
        </p:txBody>
      </p:sp>
      <p:sp>
        <p:nvSpPr>
          <p:cNvPr id="641028" name="Text Box 4"/>
          <p:cNvSpPr txBox="1">
            <a:spLocks noChangeArrowheads="1"/>
          </p:cNvSpPr>
          <p:nvPr/>
        </p:nvSpPr>
        <p:spPr bwMode="auto">
          <a:xfrm>
            <a:off x="238125" y="3800475"/>
            <a:ext cx="8435975" cy="2084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spcBef>
                <a:spcPct val="7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1800" dirty="0">
                <a:solidFill>
                  <a:sysClr val="windowText" lastClr="000000"/>
                </a:solidFill>
                <a:latin typeface="+mn-lt"/>
                <a:cs typeface="+mn-cs"/>
              </a:rPr>
              <a:t>Is one of the twenty Italian Regions</a:t>
            </a:r>
          </a:p>
          <a:p>
            <a:pPr marL="266700" indent="-266700">
              <a:spcBef>
                <a:spcPct val="7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1800" dirty="0">
                <a:solidFill>
                  <a:sysClr val="windowText" lastClr="000000"/>
                </a:solidFill>
                <a:latin typeface="+mn-lt"/>
                <a:cs typeface="+mn-cs"/>
              </a:rPr>
              <a:t>About 17% of Italy’s citizens</a:t>
            </a:r>
          </a:p>
          <a:p>
            <a:pPr marL="266700" indent="-266700">
              <a:spcBef>
                <a:spcPct val="7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1800" dirty="0">
                <a:solidFill>
                  <a:sysClr val="windowText" lastClr="000000"/>
                </a:solidFill>
                <a:latin typeface="+mn-lt"/>
                <a:cs typeface="+mn-cs"/>
              </a:rPr>
              <a:t>Is one of the most populated Regions of Europe - about 10 </a:t>
            </a:r>
            <a:r>
              <a:rPr lang="en-GB" sz="1800" dirty="0" err="1">
                <a:solidFill>
                  <a:sysClr val="windowText" lastClr="000000"/>
                </a:solidFill>
                <a:latin typeface="+mn-lt"/>
                <a:cs typeface="+mn-cs"/>
              </a:rPr>
              <a:t>Mln</a:t>
            </a:r>
            <a:r>
              <a:rPr lang="en-GB" sz="1800" dirty="0">
                <a:solidFill>
                  <a:sysClr val="windowText" lastClr="000000"/>
                </a:solidFill>
                <a:latin typeface="+mn-lt"/>
                <a:cs typeface="+mn-cs"/>
              </a:rPr>
              <a:t>  (more populated than 14 EU member States)</a:t>
            </a:r>
          </a:p>
          <a:p>
            <a:pPr marL="266700" indent="-266700">
              <a:spcBef>
                <a:spcPct val="7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  <a:defRPr/>
            </a:pPr>
            <a:r>
              <a:rPr lang="en-GB" sz="1800" dirty="0">
                <a:solidFill>
                  <a:sysClr val="windowText" lastClr="000000"/>
                </a:solidFill>
                <a:latin typeface="+mn-lt"/>
                <a:cs typeface="+mn-cs"/>
              </a:rPr>
              <a:t>Its GDP is about 20% of Italy’s GDP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890" name="Picture 2" descr="lomb_i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19177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7891" name="Text Box 3"/>
          <p:cNvSpPr txBox="1">
            <a:spLocks noChangeArrowheads="1"/>
          </p:cNvSpPr>
          <p:nvPr/>
        </p:nvSpPr>
        <p:spPr bwMode="auto">
          <a:xfrm>
            <a:off x="2267743" y="1068388"/>
            <a:ext cx="6696745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20000"/>
              </a:spcBef>
              <a:buClr>
                <a:srgbClr val="009545"/>
              </a:buClr>
              <a:buSzPct val="120000"/>
              <a:buFont typeface="Wingdings" pitchFamily="2" charset="2"/>
              <a:buChar char="§"/>
              <a:defRPr/>
            </a:pP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Responsible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for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soundness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and the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effectiveness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of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the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whole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Regional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Information System</a:t>
            </a:r>
          </a:p>
          <a:p>
            <a:pPr marL="266700" indent="-266700">
              <a:spcBef>
                <a:spcPct val="20000"/>
              </a:spcBef>
              <a:buClr>
                <a:srgbClr val="009545"/>
              </a:buClr>
              <a:buSzPct val="120000"/>
              <a:buFont typeface="Wingdings" pitchFamily="2" charset="2"/>
              <a:buChar char="§"/>
              <a:defRPr/>
            </a:pP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Responsible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for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technological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innovation</a:t>
            </a:r>
            <a:endParaRPr lang="it-IT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66700" indent="-266700">
              <a:spcBef>
                <a:spcPct val="20000"/>
              </a:spcBef>
              <a:buClr>
                <a:srgbClr val="009545"/>
              </a:buClr>
              <a:buSzPct val="120000"/>
              <a:buFont typeface="Wingdings" pitchFamily="2" charset="2"/>
              <a:buChar char="§"/>
              <a:defRPr/>
            </a:pP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Unique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interface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between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Regional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Government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and the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marketplace</a:t>
            </a:r>
            <a:endParaRPr lang="it-IT" sz="16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66700" indent="-266700">
              <a:spcBef>
                <a:spcPct val="20000"/>
              </a:spcBef>
              <a:buClr>
                <a:srgbClr val="009545"/>
              </a:buClr>
              <a:buSzPct val="120000"/>
              <a:buFont typeface="Wingdings" pitchFamily="2" charset="2"/>
              <a:buChar char="§"/>
              <a:defRPr/>
            </a:pP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Provider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of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development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and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maintenance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for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+mn-lt"/>
                <a:cs typeface="+mn-cs"/>
              </a:rPr>
              <a:t>Regional</a:t>
            </a:r>
            <a:r>
              <a:rPr lang="it-IT" sz="1600" dirty="0">
                <a:solidFill>
                  <a:schemeClr val="tx1"/>
                </a:solidFill>
                <a:latin typeface="+mn-lt"/>
                <a:cs typeface="+mn-cs"/>
              </a:rPr>
              <a:t> Information </a:t>
            </a:r>
            <a:r>
              <a:rPr lang="it-IT" sz="1600" dirty="0" smtClean="0">
                <a:solidFill>
                  <a:schemeClr val="tx1"/>
                </a:solidFill>
                <a:latin typeface="+mn-lt"/>
                <a:cs typeface="+mn-cs"/>
              </a:rPr>
              <a:t>System</a:t>
            </a:r>
          </a:p>
          <a:p>
            <a:pPr marL="266700" indent="-266700">
              <a:spcBef>
                <a:spcPct val="20000"/>
              </a:spcBef>
              <a:buClr>
                <a:srgbClr val="009545"/>
              </a:buClr>
              <a:buSzPct val="120000"/>
              <a:buFont typeface="Wingdings" pitchFamily="2" charset="2"/>
              <a:buChar char="§"/>
              <a:defRPr/>
            </a:pPr>
            <a:r>
              <a:rPr lang="it-IT" sz="1600" dirty="0" err="1" smtClean="0">
                <a:solidFill>
                  <a:schemeClr val="tx1"/>
                </a:solidFill>
              </a:rPr>
              <a:t>Developer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for</a:t>
            </a:r>
            <a:r>
              <a:rPr lang="it-IT" sz="1600" dirty="0" smtClean="0">
                <a:solidFill>
                  <a:schemeClr val="tx1"/>
                </a:solidFill>
              </a:rPr>
              <a:t> the CRS-SISS Project</a:t>
            </a:r>
          </a:p>
          <a:p>
            <a:pPr marL="266700" indent="-266700">
              <a:spcBef>
                <a:spcPct val="20000"/>
              </a:spcBef>
              <a:buClr>
                <a:srgbClr val="009545"/>
              </a:buClr>
              <a:buSzPct val="120000"/>
              <a:buFont typeface="Wingdings" pitchFamily="2" charset="2"/>
              <a:buChar char="§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    (</a:t>
            </a:r>
            <a:r>
              <a:rPr lang="it-IT" sz="1600" dirty="0" err="1" smtClean="0">
                <a:solidFill>
                  <a:schemeClr val="tx1"/>
                </a:solidFill>
              </a:rPr>
              <a:t>Regional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Healthcare</a:t>
            </a:r>
            <a:r>
              <a:rPr lang="it-IT" sz="1600" dirty="0" smtClean="0">
                <a:solidFill>
                  <a:schemeClr val="tx1"/>
                </a:solidFill>
              </a:rPr>
              <a:t> Information System)</a:t>
            </a:r>
          </a:p>
          <a:p>
            <a:pPr marL="266700" indent="-266700">
              <a:spcBef>
                <a:spcPct val="20000"/>
              </a:spcBef>
              <a:buClr>
                <a:srgbClr val="009545"/>
              </a:buClr>
              <a:buSzPct val="120000"/>
              <a:buFont typeface="Wingdings" pitchFamily="2" charset="2"/>
              <a:buChar char="§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Delivery </a:t>
            </a:r>
            <a:r>
              <a:rPr lang="it-IT" sz="1600" dirty="0" err="1" smtClean="0">
                <a:solidFill>
                  <a:schemeClr val="tx1"/>
                </a:solidFill>
              </a:rPr>
              <a:t>of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Call</a:t>
            </a:r>
            <a:r>
              <a:rPr lang="it-IT" sz="1600" dirty="0" smtClean="0">
                <a:solidFill>
                  <a:schemeClr val="tx1"/>
                </a:solidFill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</a:rPr>
              <a:t>Contact</a:t>
            </a:r>
            <a:r>
              <a:rPr lang="it-IT" sz="1600" dirty="0" smtClean="0">
                <a:solidFill>
                  <a:schemeClr val="tx1"/>
                </a:solidFill>
              </a:rPr>
              <a:t> Center </a:t>
            </a:r>
            <a:r>
              <a:rPr lang="it-IT" sz="1600" dirty="0" err="1" smtClean="0">
                <a:solidFill>
                  <a:schemeClr val="tx1"/>
                </a:solidFill>
              </a:rPr>
              <a:t>services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to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all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Lombardy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Citizens</a:t>
            </a:r>
            <a:r>
              <a:rPr lang="it-IT" sz="1600" dirty="0" smtClean="0">
                <a:solidFill>
                  <a:schemeClr val="tx1"/>
                </a:solidFill>
              </a:rPr>
              <a:t> in the </a:t>
            </a:r>
            <a:r>
              <a:rPr lang="it-IT" sz="1600" dirty="0" err="1" smtClean="0">
                <a:solidFill>
                  <a:schemeClr val="tx1"/>
                </a:solidFill>
              </a:rPr>
              <a:t>e-Government</a:t>
            </a:r>
            <a:r>
              <a:rPr lang="it-IT" sz="1600" dirty="0" smtClean="0">
                <a:solidFill>
                  <a:schemeClr val="tx1"/>
                </a:solidFill>
              </a:rPr>
              <a:t> area</a:t>
            </a:r>
          </a:p>
          <a:p>
            <a:pPr marL="266700" indent="-266700">
              <a:spcBef>
                <a:spcPct val="20000"/>
              </a:spcBef>
              <a:buClr>
                <a:srgbClr val="009545"/>
              </a:buClr>
              <a:buSzPct val="120000"/>
              <a:buFont typeface="Wingdings" pitchFamily="2" charset="2"/>
              <a:buChar char="§"/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    ( </a:t>
            </a:r>
            <a:r>
              <a:rPr lang="it-IT" sz="1600" dirty="0" err="1" smtClean="0">
                <a:solidFill>
                  <a:schemeClr val="tx1"/>
                </a:solidFill>
              </a:rPr>
              <a:t>mainly</a:t>
            </a:r>
            <a:r>
              <a:rPr lang="it-IT" sz="1600" dirty="0" smtClean="0">
                <a:solidFill>
                  <a:schemeClr val="tx1"/>
                </a:solidFill>
              </a:rPr>
              <a:t> in the </a:t>
            </a:r>
            <a:r>
              <a:rPr lang="it-IT" sz="1600" dirty="0" err="1" smtClean="0">
                <a:solidFill>
                  <a:schemeClr val="tx1"/>
                </a:solidFill>
              </a:rPr>
              <a:t>health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environment</a:t>
            </a:r>
            <a:r>
              <a:rPr lang="it-IT" sz="1600" dirty="0" smtClean="0">
                <a:solidFill>
                  <a:schemeClr val="tx1"/>
                </a:solidFill>
              </a:rPr>
              <a:t> ) </a:t>
            </a:r>
          </a:p>
        </p:txBody>
      </p:sp>
      <p:sp>
        <p:nvSpPr>
          <p:cNvPr id="677901" name="Rectangle 13"/>
          <p:cNvSpPr>
            <a:spLocks noChangeArrowheads="1"/>
          </p:cNvSpPr>
          <p:nvPr/>
        </p:nvSpPr>
        <p:spPr bwMode="auto">
          <a:xfrm>
            <a:off x="214313" y="357188"/>
            <a:ext cx="62134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3600" dirty="0" err="1">
                <a:solidFill>
                  <a:schemeClr val="bg1"/>
                </a:solidFill>
                <a:latin typeface="+mj-lt"/>
                <a:cs typeface="+mn-cs"/>
              </a:rPr>
              <a:t>Lombardia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Informatica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  <a:cs typeface="+mn-cs"/>
              </a:rPr>
              <a:t>s.p.a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+mn-cs"/>
              </a:rPr>
              <a:t>.</a:t>
            </a:r>
            <a:endParaRPr lang="it-IT" sz="3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77902" name="Text Box 14"/>
          <p:cNvSpPr txBox="1">
            <a:spLocks noChangeArrowheads="1"/>
          </p:cNvSpPr>
          <p:nvPr/>
        </p:nvSpPr>
        <p:spPr bwMode="auto">
          <a:xfrm>
            <a:off x="3059832" y="4725144"/>
            <a:ext cx="3564930" cy="769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indent="-176213" algn="ctr"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n-lt"/>
                <a:cs typeface="+mn-cs"/>
              </a:rPr>
              <a:t>&gt; </a:t>
            </a:r>
            <a:r>
              <a:rPr lang="it-IT" sz="2000" b="1" dirty="0" smtClean="0">
                <a:solidFill>
                  <a:schemeClr val="tx1"/>
                </a:solidFill>
                <a:latin typeface="+mn-lt"/>
                <a:cs typeface="+mn-cs"/>
              </a:rPr>
              <a:t>650 </a:t>
            </a:r>
            <a:r>
              <a:rPr lang="it-IT" sz="2000" b="1" dirty="0">
                <a:solidFill>
                  <a:schemeClr val="tx1"/>
                </a:solidFill>
                <a:latin typeface="+mn-lt"/>
                <a:cs typeface="+mn-cs"/>
              </a:rPr>
              <a:t>people</a:t>
            </a:r>
          </a:p>
          <a:p>
            <a:pPr marL="176213" indent="-176213" algn="ctr"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2000" b="1" dirty="0">
                <a:solidFill>
                  <a:schemeClr val="tx1"/>
                </a:solidFill>
                <a:latin typeface="+mn-lt"/>
                <a:cs typeface="+mn-cs"/>
              </a:rPr>
              <a:t>&gt; </a:t>
            </a:r>
            <a:r>
              <a:rPr lang="it-IT" sz="2000" b="1" dirty="0" smtClean="0">
                <a:solidFill>
                  <a:schemeClr val="tx1"/>
                </a:solidFill>
                <a:latin typeface="+mn-lt"/>
                <a:cs typeface="+mn-cs"/>
              </a:rPr>
              <a:t>240 </a:t>
            </a:r>
            <a:r>
              <a:rPr lang="it-IT" sz="2000" b="1" dirty="0" err="1" smtClean="0">
                <a:solidFill>
                  <a:schemeClr val="tx1"/>
                </a:solidFill>
                <a:latin typeface="+mn-lt"/>
                <a:cs typeface="+mn-cs"/>
              </a:rPr>
              <a:t>Mln</a:t>
            </a:r>
            <a:r>
              <a:rPr lang="it-IT" sz="2000" b="1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+mn-lt"/>
                <a:cs typeface="+mn-cs"/>
              </a:rPr>
              <a:t>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7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67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7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1" grpId="0"/>
      <p:bldP spid="6779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142875" y="1214438"/>
            <a:ext cx="8715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15000"/>
              </a:lnSpc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cs typeface="+mn-cs"/>
              </a:rPr>
              <a:t>The Carta Regionale dei Servizi – Sistema Informativo Socio-Sanitario (CRS-SISS; </a:t>
            </a:r>
            <a:r>
              <a:rPr lang="en-US" sz="1600" b="1" dirty="0">
                <a:solidFill>
                  <a:schemeClr val="tx1"/>
                </a:solidFill>
                <a:latin typeface="+mn-lt"/>
                <a:cs typeface="+mn-cs"/>
              </a:rPr>
              <a:t>Regional Services Card - </a:t>
            </a:r>
            <a:r>
              <a:rPr lang="it-IT" altLang="it-IT" sz="1600" b="1" dirty="0" err="1">
                <a:solidFill>
                  <a:schemeClr val="tx1"/>
                </a:solidFill>
                <a:latin typeface="+mn-lt"/>
                <a:cs typeface="+mn-cs"/>
              </a:rPr>
              <a:t>Healthcare-Social</a:t>
            </a:r>
            <a:r>
              <a:rPr lang="it-IT" altLang="it-IT" sz="1600" b="1" dirty="0">
                <a:solidFill>
                  <a:schemeClr val="tx1"/>
                </a:solidFill>
                <a:latin typeface="+mn-lt"/>
                <a:cs typeface="+mn-cs"/>
              </a:rPr>
              <a:t> Information System</a:t>
            </a:r>
            <a:r>
              <a:rPr lang="it-IT" sz="1600" b="1" dirty="0">
                <a:solidFill>
                  <a:schemeClr val="tx1"/>
                </a:solidFill>
                <a:latin typeface="+mn-lt"/>
                <a:cs typeface="+mn-cs"/>
              </a:rPr>
              <a:t>) </a:t>
            </a:r>
            <a:r>
              <a:rPr lang="it-IT" sz="1600" b="1" dirty="0" err="1">
                <a:solidFill>
                  <a:schemeClr val="tx1"/>
                </a:solidFill>
                <a:latin typeface="+mn-lt"/>
                <a:cs typeface="+mn-cs"/>
              </a:rPr>
              <a:t>is</a:t>
            </a:r>
            <a:r>
              <a:rPr lang="it-IT" sz="16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+mn-lt"/>
                <a:cs typeface="+mn-cs"/>
              </a:rPr>
              <a:t>one</a:t>
            </a:r>
            <a:r>
              <a:rPr lang="it-IT" sz="16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+mn-lt"/>
                <a:cs typeface="+mn-cs"/>
              </a:rPr>
              <a:t>of</a:t>
            </a:r>
            <a:r>
              <a:rPr lang="it-IT" sz="16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+mn-lt"/>
                <a:cs typeface="+mn-cs"/>
              </a:rPr>
              <a:t>the most important Italian e-Healthcare project. </a:t>
            </a: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GB" sz="1600" i="1" dirty="0">
                <a:solidFill>
                  <a:schemeClr val="tx1"/>
                </a:solidFill>
                <a:latin typeface="+mn-lt"/>
                <a:cs typeface="+mn-cs"/>
              </a:rPr>
              <a:t>The core of the project is the </a:t>
            </a:r>
            <a:r>
              <a:rPr lang="en-GB" sz="1600" b="1" i="1" dirty="0">
                <a:solidFill>
                  <a:schemeClr val="tx1"/>
                </a:solidFill>
                <a:latin typeface="+mn-lt"/>
                <a:cs typeface="+mn-cs"/>
              </a:rPr>
              <a:t>creation of a network</a:t>
            </a:r>
            <a:r>
              <a:rPr lang="en-GB" sz="1600" i="1" dirty="0">
                <a:solidFill>
                  <a:schemeClr val="tx1"/>
                </a:solidFill>
                <a:latin typeface="+mn-lt"/>
                <a:cs typeface="+mn-cs"/>
              </a:rPr>
              <a:t>, a</a:t>
            </a:r>
            <a:r>
              <a:rPr lang="en-GB" sz="1600" b="1" i="1" dirty="0">
                <a:solidFill>
                  <a:schemeClr val="tx1"/>
                </a:solidFill>
                <a:latin typeface="+mn-lt"/>
                <a:cs typeface="+mn-cs"/>
              </a:rPr>
              <a:t> ‘Healthcare Extranet’</a:t>
            </a:r>
            <a:r>
              <a:rPr lang="en-GB" sz="1600" i="1" dirty="0">
                <a:solidFill>
                  <a:schemeClr val="tx1"/>
                </a:solidFill>
                <a:latin typeface="+mn-lt"/>
                <a:cs typeface="+mn-cs"/>
              </a:rPr>
              <a:t>, which links operators, social services, organizations and citizens, tracking all the events which occur in the patient treatment (from prescription to administration) and providing value added services.</a:t>
            </a:r>
          </a:p>
          <a:p>
            <a:pPr>
              <a:lnSpc>
                <a:spcPct val="105000"/>
              </a:lnSpc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GB" sz="1600" i="1" dirty="0">
                <a:solidFill>
                  <a:schemeClr val="tx1"/>
                </a:solidFill>
                <a:latin typeface="+mn-lt"/>
                <a:cs typeface="+mn-cs"/>
              </a:rPr>
              <a:t>The project is based on Smart Card technologies, granting access to the Network to both citizens and operators by their personal smart card.</a:t>
            </a:r>
            <a:endParaRPr lang="it-IT" sz="1600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142875" y="428625"/>
            <a:ext cx="7118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3600" dirty="0">
                <a:solidFill>
                  <a:schemeClr val="bg1"/>
                </a:solidFill>
                <a:latin typeface="+mj-lt"/>
                <a:cs typeface="+mn-cs"/>
              </a:rPr>
              <a:t>CRS-SISS Project </a:t>
            </a:r>
            <a:r>
              <a:rPr lang="it-IT" sz="3600" dirty="0" err="1">
                <a:solidFill>
                  <a:schemeClr val="bg1"/>
                </a:solidFill>
                <a:latin typeface="+mj-lt"/>
                <a:cs typeface="+mn-cs"/>
              </a:rPr>
              <a:t>Overview</a:t>
            </a:r>
            <a:endParaRPr lang="it-IT" sz="3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9220" name="Picture 6" descr="CRS_dava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" y="3786188"/>
            <a:ext cx="29638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775" y="3786188"/>
            <a:ext cx="32194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mag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9638" y="2768600"/>
            <a:ext cx="136048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6"/>
          <p:cNvSpPr>
            <a:spLocks noChangeAspect="1" noChangeArrowheads="1" noTextEdit="1"/>
          </p:cNvSpPr>
          <p:nvPr/>
        </p:nvSpPr>
        <p:spPr bwMode="auto">
          <a:xfrm>
            <a:off x="115888" y="1709738"/>
            <a:ext cx="56816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3422650" y="3695700"/>
            <a:ext cx="625475" cy="292100"/>
            <a:chOff x="2335" y="2328"/>
            <a:chExt cx="427" cy="184"/>
          </a:xfrm>
        </p:grpSpPr>
        <p:pic>
          <p:nvPicPr>
            <p:cNvPr id="1037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5" y="2328"/>
              <a:ext cx="42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6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5" y="2328"/>
              <a:ext cx="42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5" name="Group 10"/>
          <p:cNvGrpSpPr>
            <a:grpSpLocks/>
          </p:cNvGrpSpPr>
          <p:nvPr/>
        </p:nvGrpSpPr>
        <p:grpSpPr bwMode="auto">
          <a:xfrm>
            <a:off x="2143125" y="1711325"/>
            <a:ext cx="1406525" cy="393700"/>
            <a:chOff x="1462" y="1078"/>
            <a:chExt cx="960" cy="248"/>
          </a:xfrm>
        </p:grpSpPr>
        <p:sp>
          <p:nvSpPr>
            <p:cNvPr id="10373" name="Freeform 11"/>
            <p:cNvSpPr>
              <a:spLocks/>
            </p:cNvSpPr>
            <p:nvPr/>
          </p:nvSpPr>
          <p:spPr bwMode="auto">
            <a:xfrm>
              <a:off x="1462" y="1078"/>
              <a:ext cx="960" cy="248"/>
            </a:xfrm>
            <a:custGeom>
              <a:avLst/>
              <a:gdLst>
                <a:gd name="T0" fmla="*/ 2 w 10584"/>
                <a:gd name="T1" fmla="*/ 0 h 2734"/>
                <a:gd name="T2" fmla="*/ 0 w 10584"/>
                <a:gd name="T3" fmla="*/ 2 h 2734"/>
                <a:gd name="T4" fmla="*/ 0 w 10584"/>
                <a:gd name="T5" fmla="*/ 21 h 2734"/>
                <a:gd name="T6" fmla="*/ 2 w 10584"/>
                <a:gd name="T7" fmla="*/ 22 h 2734"/>
                <a:gd name="T8" fmla="*/ 85 w 10584"/>
                <a:gd name="T9" fmla="*/ 22 h 2734"/>
                <a:gd name="T10" fmla="*/ 87 w 10584"/>
                <a:gd name="T11" fmla="*/ 21 h 2734"/>
                <a:gd name="T12" fmla="*/ 87 w 10584"/>
                <a:gd name="T13" fmla="*/ 2 h 2734"/>
                <a:gd name="T14" fmla="*/ 85 w 10584"/>
                <a:gd name="T15" fmla="*/ 0 h 2734"/>
                <a:gd name="T16" fmla="*/ 2 w 10584"/>
                <a:gd name="T17" fmla="*/ 0 h 2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84"/>
                <a:gd name="T28" fmla="*/ 0 h 2734"/>
                <a:gd name="T29" fmla="*/ 10584 w 10584"/>
                <a:gd name="T30" fmla="*/ 2734 h 2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84" h="2734">
                  <a:moveTo>
                    <a:pt x="208" y="0"/>
                  </a:moveTo>
                  <a:cubicBezTo>
                    <a:pt x="94" y="0"/>
                    <a:pt x="0" y="94"/>
                    <a:pt x="0" y="208"/>
                  </a:cubicBezTo>
                  <a:lnTo>
                    <a:pt x="0" y="2526"/>
                  </a:lnTo>
                  <a:cubicBezTo>
                    <a:pt x="0" y="2641"/>
                    <a:pt x="94" y="2734"/>
                    <a:pt x="208" y="2734"/>
                  </a:cubicBezTo>
                  <a:lnTo>
                    <a:pt x="10376" y="2734"/>
                  </a:lnTo>
                  <a:cubicBezTo>
                    <a:pt x="10491" y="2734"/>
                    <a:pt x="10584" y="2641"/>
                    <a:pt x="10584" y="2526"/>
                  </a:cubicBezTo>
                  <a:lnTo>
                    <a:pt x="10584" y="208"/>
                  </a:lnTo>
                  <a:cubicBezTo>
                    <a:pt x="10584" y="94"/>
                    <a:pt x="10491" y="0"/>
                    <a:pt x="10376" y="0"/>
                  </a:cubicBez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74" name="Freeform 12"/>
            <p:cNvSpPr>
              <a:spLocks/>
            </p:cNvSpPr>
            <p:nvPr/>
          </p:nvSpPr>
          <p:spPr bwMode="auto">
            <a:xfrm>
              <a:off x="1462" y="1078"/>
              <a:ext cx="960" cy="248"/>
            </a:xfrm>
            <a:custGeom>
              <a:avLst/>
              <a:gdLst>
                <a:gd name="T0" fmla="*/ 2 w 10584"/>
                <a:gd name="T1" fmla="*/ 0 h 2734"/>
                <a:gd name="T2" fmla="*/ 0 w 10584"/>
                <a:gd name="T3" fmla="*/ 2 h 2734"/>
                <a:gd name="T4" fmla="*/ 0 w 10584"/>
                <a:gd name="T5" fmla="*/ 21 h 2734"/>
                <a:gd name="T6" fmla="*/ 2 w 10584"/>
                <a:gd name="T7" fmla="*/ 22 h 2734"/>
                <a:gd name="T8" fmla="*/ 85 w 10584"/>
                <a:gd name="T9" fmla="*/ 22 h 2734"/>
                <a:gd name="T10" fmla="*/ 87 w 10584"/>
                <a:gd name="T11" fmla="*/ 21 h 2734"/>
                <a:gd name="T12" fmla="*/ 87 w 10584"/>
                <a:gd name="T13" fmla="*/ 2 h 2734"/>
                <a:gd name="T14" fmla="*/ 85 w 10584"/>
                <a:gd name="T15" fmla="*/ 0 h 2734"/>
                <a:gd name="T16" fmla="*/ 2 w 10584"/>
                <a:gd name="T17" fmla="*/ 0 h 2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84"/>
                <a:gd name="T28" fmla="*/ 0 h 2734"/>
                <a:gd name="T29" fmla="*/ 10584 w 10584"/>
                <a:gd name="T30" fmla="*/ 2734 h 2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84" h="2734">
                  <a:moveTo>
                    <a:pt x="208" y="0"/>
                  </a:moveTo>
                  <a:cubicBezTo>
                    <a:pt x="94" y="0"/>
                    <a:pt x="0" y="94"/>
                    <a:pt x="0" y="208"/>
                  </a:cubicBezTo>
                  <a:lnTo>
                    <a:pt x="0" y="2526"/>
                  </a:lnTo>
                  <a:cubicBezTo>
                    <a:pt x="0" y="2641"/>
                    <a:pt x="94" y="2734"/>
                    <a:pt x="208" y="2734"/>
                  </a:cubicBezTo>
                  <a:lnTo>
                    <a:pt x="10376" y="2734"/>
                  </a:lnTo>
                  <a:cubicBezTo>
                    <a:pt x="10491" y="2734"/>
                    <a:pt x="10584" y="2641"/>
                    <a:pt x="10584" y="2526"/>
                  </a:cubicBezTo>
                  <a:lnTo>
                    <a:pt x="10584" y="208"/>
                  </a:lnTo>
                  <a:cubicBezTo>
                    <a:pt x="10584" y="94"/>
                    <a:pt x="10491" y="0"/>
                    <a:pt x="10376" y="0"/>
                  </a:cubicBezTo>
                  <a:lnTo>
                    <a:pt x="208" y="0"/>
                  </a:lnTo>
                  <a:close/>
                </a:path>
              </a:pathLst>
            </a:custGeom>
            <a:noFill/>
            <a:ln w="793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2332038" y="1798638"/>
            <a:ext cx="5127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REGIONE 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2343150" y="1925638"/>
            <a:ext cx="6397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LOMBARDIA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0248" name="Group 15"/>
          <p:cNvGrpSpPr>
            <a:grpSpLocks/>
          </p:cNvGrpSpPr>
          <p:nvPr/>
        </p:nvGrpSpPr>
        <p:grpSpPr bwMode="auto">
          <a:xfrm>
            <a:off x="214313" y="2254250"/>
            <a:ext cx="1406525" cy="395288"/>
            <a:chOff x="146" y="1420"/>
            <a:chExt cx="960" cy="249"/>
          </a:xfrm>
        </p:grpSpPr>
        <p:sp>
          <p:nvSpPr>
            <p:cNvPr id="10371" name="Freeform 16"/>
            <p:cNvSpPr>
              <a:spLocks/>
            </p:cNvSpPr>
            <p:nvPr/>
          </p:nvSpPr>
          <p:spPr bwMode="auto">
            <a:xfrm>
              <a:off x="146" y="1420"/>
              <a:ext cx="960" cy="249"/>
            </a:xfrm>
            <a:custGeom>
              <a:avLst/>
              <a:gdLst>
                <a:gd name="T0" fmla="*/ 2 w 10584"/>
                <a:gd name="T1" fmla="*/ 0 h 2742"/>
                <a:gd name="T2" fmla="*/ 0 w 10584"/>
                <a:gd name="T3" fmla="*/ 2 h 2742"/>
                <a:gd name="T4" fmla="*/ 0 w 10584"/>
                <a:gd name="T5" fmla="*/ 21 h 2742"/>
                <a:gd name="T6" fmla="*/ 2 w 10584"/>
                <a:gd name="T7" fmla="*/ 23 h 2742"/>
                <a:gd name="T8" fmla="*/ 85 w 10584"/>
                <a:gd name="T9" fmla="*/ 23 h 2742"/>
                <a:gd name="T10" fmla="*/ 87 w 10584"/>
                <a:gd name="T11" fmla="*/ 21 h 2742"/>
                <a:gd name="T12" fmla="*/ 87 w 10584"/>
                <a:gd name="T13" fmla="*/ 2 h 2742"/>
                <a:gd name="T14" fmla="*/ 85 w 10584"/>
                <a:gd name="T15" fmla="*/ 0 h 2742"/>
                <a:gd name="T16" fmla="*/ 2 w 10584"/>
                <a:gd name="T17" fmla="*/ 0 h 27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84"/>
                <a:gd name="T28" fmla="*/ 0 h 2742"/>
                <a:gd name="T29" fmla="*/ 10584 w 10584"/>
                <a:gd name="T30" fmla="*/ 2742 h 27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84" h="2742">
                  <a:moveTo>
                    <a:pt x="209" y="0"/>
                  </a:moveTo>
                  <a:cubicBezTo>
                    <a:pt x="94" y="0"/>
                    <a:pt x="0" y="94"/>
                    <a:pt x="0" y="209"/>
                  </a:cubicBezTo>
                  <a:lnTo>
                    <a:pt x="0" y="2533"/>
                  </a:lnTo>
                  <a:cubicBezTo>
                    <a:pt x="0" y="2648"/>
                    <a:pt x="94" y="2742"/>
                    <a:pt x="209" y="2742"/>
                  </a:cubicBezTo>
                  <a:lnTo>
                    <a:pt x="10375" y="2742"/>
                  </a:lnTo>
                  <a:cubicBezTo>
                    <a:pt x="10490" y="2742"/>
                    <a:pt x="10584" y="2648"/>
                    <a:pt x="10584" y="2533"/>
                  </a:cubicBezTo>
                  <a:lnTo>
                    <a:pt x="10584" y="209"/>
                  </a:lnTo>
                  <a:cubicBezTo>
                    <a:pt x="10584" y="94"/>
                    <a:pt x="10490" y="0"/>
                    <a:pt x="10375" y="0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72" name="Freeform 17"/>
            <p:cNvSpPr>
              <a:spLocks/>
            </p:cNvSpPr>
            <p:nvPr/>
          </p:nvSpPr>
          <p:spPr bwMode="auto">
            <a:xfrm>
              <a:off x="146" y="1420"/>
              <a:ext cx="960" cy="249"/>
            </a:xfrm>
            <a:custGeom>
              <a:avLst/>
              <a:gdLst>
                <a:gd name="T0" fmla="*/ 2 w 10584"/>
                <a:gd name="T1" fmla="*/ 0 h 2742"/>
                <a:gd name="T2" fmla="*/ 0 w 10584"/>
                <a:gd name="T3" fmla="*/ 2 h 2742"/>
                <a:gd name="T4" fmla="*/ 0 w 10584"/>
                <a:gd name="T5" fmla="*/ 21 h 2742"/>
                <a:gd name="T6" fmla="*/ 2 w 10584"/>
                <a:gd name="T7" fmla="*/ 23 h 2742"/>
                <a:gd name="T8" fmla="*/ 85 w 10584"/>
                <a:gd name="T9" fmla="*/ 23 h 2742"/>
                <a:gd name="T10" fmla="*/ 87 w 10584"/>
                <a:gd name="T11" fmla="*/ 21 h 2742"/>
                <a:gd name="T12" fmla="*/ 87 w 10584"/>
                <a:gd name="T13" fmla="*/ 2 h 2742"/>
                <a:gd name="T14" fmla="*/ 85 w 10584"/>
                <a:gd name="T15" fmla="*/ 0 h 2742"/>
                <a:gd name="T16" fmla="*/ 2 w 10584"/>
                <a:gd name="T17" fmla="*/ 0 h 27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84"/>
                <a:gd name="T28" fmla="*/ 0 h 2742"/>
                <a:gd name="T29" fmla="*/ 10584 w 10584"/>
                <a:gd name="T30" fmla="*/ 2742 h 27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84" h="2742">
                  <a:moveTo>
                    <a:pt x="209" y="0"/>
                  </a:moveTo>
                  <a:cubicBezTo>
                    <a:pt x="94" y="0"/>
                    <a:pt x="0" y="94"/>
                    <a:pt x="0" y="209"/>
                  </a:cubicBezTo>
                  <a:lnTo>
                    <a:pt x="0" y="2533"/>
                  </a:lnTo>
                  <a:cubicBezTo>
                    <a:pt x="0" y="2648"/>
                    <a:pt x="94" y="2742"/>
                    <a:pt x="209" y="2742"/>
                  </a:cubicBezTo>
                  <a:lnTo>
                    <a:pt x="10375" y="2742"/>
                  </a:lnTo>
                  <a:cubicBezTo>
                    <a:pt x="10490" y="2742"/>
                    <a:pt x="10584" y="2648"/>
                    <a:pt x="10584" y="2533"/>
                  </a:cubicBezTo>
                  <a:lnTo>
                    <a:pt x="10584" y="209"/>
                  </a:lnTo>
                  <a:cubicBezTo>
                    <a:pt x="10584" y="94"/>
                    <a:pt x="10490" y="0"/>
                    <a:pt x="10375" y="0"/>
                  </a:cubicBezTo>
                  <a:lnTo>
                    <a:pt x="209" y="0"/>
                  </a:lnTo>
                  <a:close/>
                </a:path>
              </a:pathLst>
            </a:custGeom>
            <a:noFill/>
            <a:ln w="793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374650" y="2393950"/>
            <a:ext cx="6985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PHARMACIES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0250" name="Group 19"/>
          <p:cNvGrpSpPr>
            <a:grpSpLocks/>
          </p:cNvGrpSpPr>
          <p:nvPr/>
        </p:nvGrpSpPr>
        <p:grpSpPr bwMode="auto">
          <a:xfrm>
            <a:off x="2143125" y="4578350"/>
            <a:ext cx="1406525" cy="393700"/>
            <a:chOff x="1462" y="2884"/>
            <a:chExt cx="960" cy="248"/>
          </a:xfrm>
        </p:grpSpPr>
        <p:sp>
          <p:nvSpPr>
            <p:cNvPr id="10369" name="Freeform 20"/>
            <p:cNvSpPr>
              <a:spLocks/>
            </p:cNvSpPr>
            <p:nvPr/>
          </p:nvSpPr>
          <p:spPr bwMode="auto">
            <a:xfrm>
              <a:off x="1462" y="2884"/>
              <a:ext cx="960" cy="248"/>
            </a:xfrm>
            <a:custGeom>
              <a:avLst/>
              <a:gdLst>
                <a:gd name="T0" fmla="*/ 2 w 10584"/>
                <a:gd name="T1" fmla="*/ 0 h 2734"/>
                <a:gd name="T2" fmla="*/ 0 w 10584"/>
                <a:gd name="T3" fmla="*/ 2 h 2734"/>
                <a:gd name="T4" fmla="*/ 0 w 10584"/>
                <a:gd name="T5" fmla="*/ 21 h 2734"/>
                <a:gd name="T6" fmla="*/ 2 w 10584"/>
                <a:gd name="T7" fmla="*/ 22 h 2734"/>
                <a:gd name="T8" fmla="*/ 85 w 10584"/>
                <a:gd name="T9" fmla="*/ 22 h 2734"/>
                <a:gd name="T10" fmla="*/ 87 w 10584"/>
                <a:gd name="T11" fmla="*/ 21 h 2734"/>
                <a:gd name="T12" fmla="*/ 87 w 10584"/>
                <a:gd name="T13" fmla="*/ 2 h 2734"/>
                <a:gd name="T14" fmla="*/ 85 w 10584"/>
                <a:gd name="T15" fmla="*/ 0 h 2734"/>
                <a:gd name="T16" fmla="*/ 2 w 10584"/>
                <a:gd name="T17" fmla="*/ 0 h 2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84"/>
                <a:gd name="T28" fmla="*/ 0 h 2734"/>
                <a:gd name="T29" fmla="*/ 10584 w 10584"/>
                <a:gd name="T30" fmla="*/ 2734 h 2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84" h="2734">
                  <a:moveTo>
                    <a:pt x="208" y="0"/>
                  </a:moveTo>
                  <a:cubicBezTo>
                    <a:pt x="94" y="0"/>
                    <a:pt x="0" y="94"/>
                    <a:pt x="0" y="208"/>
                  </a:cubicBezTo>
                  <a:lnTo>
                    <a:pt x="0" y="2526"/>
                  </a:lnTo>
                  <a:cubicBezTo>
                    <a:pt x="0" y="2641"/>
                    <a:pt x="94" y="2734"/>
                    <a:pt x="208" y="2734"/>
                  </a:cubicBezTo>
                  <a:lnTo>
                    <a:pt x="10376" y="2734"/>
                  </a:lnTo>
                  <a:cubicBezTo>
                    <a:pt x="10491" y="2734"/>
                    <a:pt x="10584" y="2641"/>
                    <a:pt x="10584" y="2526"/>
                  </a:cubicBezTo>
                  <a:lnTo>
                    <a:pt x="10584" y="208"/>
                  </a:lnTo>
                  <a:cubicBezTo>
                    <a:pt x="10584" y="94"/>
                    <a:pt x="10491" y="0"/>
                    <a:pt x="10376" y="0"/>
                  </a:cubicBez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70" name="Freeform 21"/>
            <p:cNvSpPr>
              <a:spLocks/>
            </p:cNvSpPr>
            <p:nvPr/>
          </p:nvSpPr>
          <p:spPr bwMode="auto">
            <a:xfrm>
              <a:off x="1462" y="2884"/>
              <a:ext cx="960" cy="248"/>
            </a:xfrm>
            <a:custGeom>
              <a:avLst/>
              <a:gdLst>
                <a:gd name="T0" fmla="*/ 2 w 10584"/>
                <a:gd name="T1" fmla="*/ 0 h 2734"/>
                <a:gd name="T2" fmla="*/ 0 w 10584"/>
                <a:gd name="T3" fmla="*/ 2 h 2734"/>
                <a:gd name="T4" fmla="*/ 0 w 10584"/>
                <a:gd name="T5" fmla="*/ 21 h 2734"/>
                <a:gd name="T6" fmla="*/ 2 w 10584"/>
                <a:gd name="T7" fmla="*/ 22 h 2734"/>
                <a:gd name="T8" fmla="*/ 85 w 10584"/>
                <a:gd name="T9" fmla="*/ 22 h 2734"/>
                <a:gd name="T10" fmla="*/ 87 w 10584"/>
                <a:gd name="T11" fmla="*/ 21 h 2734"/>
                <a:gd name="T12" fmla="*/ 87 w 10584"/>
                <a:gd name="T13" fmla="*/ 2 h 2734"/>
                <a:gd name="T14" fmla="*/ 85 w 10584"/>
                <a:gd name="T15" fmla="*/ 0 h 2734"/>
                <a:gd name="T16" fmla="*/ 2 w 10584"/>
                <a:gd name="T17" fmla="*/ 0 h 2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84"/>
                <a:gd name="T28" fmla="*/ 0 h 2734"/>
                <a:gd name="T29" fmla="*/ 10584 w 10584"/>
                <a:gd name="T30" fmla="*/ 2734 h 2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84" h="2734">
                  <a:moveTo>
                    <a:pt x="208" y="0"/>
                  </a:moveTo>
                  <a:cubicBezTo>
                    <a:pt x="94" y="0"/>
                    <a:pt x="0" y="94"/>
                    <a:pt x="0" y="208"/>
                  </a:cubicBezTo>
                  <a:lnTo>
                    <a:pt x="0" y="2526"/>
                  </a:lnTo>
                  <a:cubicBezTo>
                    <a:pt x="0" y="2641"/>
                    <a:pt x="94" y="2734"/>
                    <a:pt x="208" y="2734"/>
                  </a:cubicBezTo>
                  <a:lnTo>
                    <a:pt x="10376" y="2734"/>
                  </a:lnTo>
                  <a:cubicBezTo>
                    <a:pt x="10491" y="2734"/>
                    <a:pt x="10584" y="2641"/>
                    <a:pt x="10584" y="2526"/>
                  </a:cubicBezTo>
                  <a:lnTo>
                    <a:pt x="10584" y="208"/>
                  </a:lnTo>
                  <a:cubicBezTo>
                    <a:pt x="10584" y="94"/>
                    <a:pt x="10491" y="0"/>
                    <a:pt x="10376" y="0"/>
                  </a:cubicBezTo>
                  <a:lnTo>
                    <a:pt x="208" y="0"/>
                  </a:lnTo>
                  <a:close/>
                </a:path>
              </a:pathLst>
            </a:custGeom>
            <a:noFill/>
            <a:ln w="793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51" name="Rectangle 22"/>
          <p:cNvSpPr>
            <a:spLocks noChangeArrowheads="1"/>
          </p:cNvSpPr>
          <p:nvPr/>
        </p:nvSpPr>
        <p:spPr bwMode="auto">
          <a:xfrm>
            <a:off x="2270125" y="4679950"/>
            <a:ext cx="9763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HEALTH &amp; SOCIAL 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52" name="Rectangle 23"/>
          <p:cNvSpPr>
            <a:spLocks noChangeArrowheads="1"/>
          </p:cNvSpPr>
          <p:nvPr/>
        </p:nvSpPr>
        <p:spPr bwMode="auto">
          <a:xfrm>
            <a:off x="2251075" y="4805363"/>
            <a:ext cx="7207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ASSISTANCE  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0253" name="Group 24"/>
          <p:cNvGrpSpPr>
            <a:grpSpLocks/>
          </p:cNvGrpSpPr>
          <p:nvPr/>
        </p:nvGrpSpPr>
        <p:grpSpPr bwMode="auto">
          <a:xfrm>
            <a:off x="214313" y="3963988"/>
            <a:ext cx="1406525" cy="395287"/>
            <a:chOff x="146" y="2497"/>
            <a:chExt cx="960" cy="249"/>
          </a:xfrm>
        </p:grpSpPr>
        <p:sp>
          <p:nvSpPr>
            <p:cNvPr id="10367" name="Freeform 25"/>
            <p:cNvSpPr>
              <a:spLocks/>
            </p:cNvSpPr>
            <p:nvPr/>
          </p:nvSpPr>
          <p:spPr bwMode="auto">
            <a:xfrm>
              <a:off x="146" y="2497"/>
              <a:ext cx="960" cy="249"/>
            </a:xfrm>
            <a:custGeom>
              <a:avLst/>
              <a:gdLst>
                <a:gd name="T0" fmla="*/ 2 w 10584"/>
                <a:gd name="T1" fmla="*/ 0 h 2742"/>
                <a:gd name="T2" fmla="*/ 0 w 10584"/>
                <a:gd name="T3" fmla="*/ 2 h 2742"/>
                <a:gd name="T4" fmla="*/ 0 w 10584"/>
                <a:gd name="T5" fmla="*/ 21 h 2742"/>
                <a:gd name="T6" fmla="*/ 2 w 10584"/>
                <a:gd name="T7" fmla="*/ 23 h 2742"/>
                <a:gd name="T8" fmla="*/ 85 w 10584"/>
                <a:gd name="T9" fmla="*/ 23 h 2742"/>
                <a:gd name="T10" fmla="*/ 87 w 10584"/>
                <a:gd name="T11" fmla="*/ 21 h 2742"/>
                <a:gd name="T12" fmla="*/ 87 w 10584"/>
                <a:gd name="T13" fmla="*/ 2 h 2742"/>
                <a:gd name="T14" fmla="*/ 85 w 10584"/>
                <a:gd name="T15" fmla="*/ 0 h 2742"/>
                <a:gd name="T16" fmla="*/ 2 w 10584"/>
                <a:gd name="T17" fmla="*/ 0 h 27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84"/>
                <a:gd name="T28" fmla="*/ 0 h 2742"/>
                <a:gd name="T29" fmla="*/ 10584 w 10584"/>
                <a:gd name="T30" fmla="*/ 2742 h 27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84" h="2742">
                  <a:moveTo>
                    <a:pt x="209" y="0"/>
                  </a:moveTo>
                  <a:cubicBezTo>
                    <a:pt x="94" y="0"/>
                    <a:pt x="0" y="94"/>
                    <a:pt x="0" y="209"/>
                  </a:cubicBezTo>
                  <a:lnTo>
                    <a:pt x="0" y="2533"/>
                  </a:lnTo>
                  <a:cubicBezTo>
                    <a:pt x="0" y="2648"/>
                    <a:pt x="94" y="2742"/>
                    <a:pt x="209" y="2742"/>
                  </a:cubicBezTo>
                  <a:lnTo>
                    <a:pt x="10375" y="2742"/>
                  </a:lnTo>
                  <a:cubicBezTo>
                    <a:pt x="10490" y="2742"/>
                    <a:pt x="10584" y="2648"/>
                    <a:pt x="10584" y="2533"/>
                  </a:cubicBezTo>
                  <a:lnTo>
                    <a:pt x="10584" y="209"/>
                  </a:lnTo>
                  <a:cubicBezTo>
                    <a:pt x="10584" y="94"/>
                    <a:pt x="10490" y="0"/>
                    <a:pt x="10375" y="0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68" name="Freeform 26"/>
            <p:cNvSpPr>
              <a:spLocks/>
            </p:cNvSpPr>
            <p:nvPr/>
          </p:nvSpPr>
          <p:spPr bwMode="auto">
            <a:xfrm>
              <a:off x="146" y="2497"/>
              <a:ext cx="960" cy="249"/>
            </a:xfrm>
            <a:custGeom>
              <a:avLst/>
              <a:gdLst>
                <a:gd name="T0" fmla="*/ 2 w 10584"/>
                <a:gd name="T1" fmla="*/ 0 h 2742"/>
                <a:gd name="T2" fmla="*/ 0 w 10584"/>
                <a:gd name="T3" fmla="*/ 2 h 2742"/>
                <a:gd name="T4" fmla="*/ 0 w 10584"/>
                <a:gd name="T5" fmla="*/ 21 h 2742"/>
                <a:gd name="T6" fmla="*/ 2 w 10584"/>
                <a:gd name="T7" fmla="*/ 23 h 2742"/>
                <a:gd name="T8" fmla="*/ 85 w 10584"/>
                <a:gd name="T9" fmla="*/ 23 h 2742"/>
                <a:gd name="T10" fmla="*/ 87 w 10584"/>
                <a:gd name="T11" fmla="*/ 21 h 2742"/>
                <a:gd name="T12" fmla="*/ 87 w 10584"/>
                <a:gd name="T13" fmla="*/ 2 h 2742"/>
                <a:gd name="T14" fmla="*/ 85 w 10584"/>
                <a:gd name="T15" fmla="*/ 0 h 2742"/>
                <a:gd name="T16" fmla="*/ 2 w 10584"/>
                <a:gd name="T17" fmla="*/ 0 h 27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84"/>
                <a:gd name="T28" fmla="*/ 0 h 2742"/>
                <a:gd name="T29" fmla="*/ 10584 w 10584"/>
                <a:gd name="T30" fmla="*/ 2742 h 27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84" h="2742">
                  <a:moveTo>
                    <a:pt x="209" y="0"/>
                  </a:moveTo>
                  <a:cubicBezTo>
                    <a:pt x="94" y="0"/>
                    <a:pt x="0" y="94"/>
                    <a:pt x="0" y="209"/>
                  </a:cubicBezTo>
                  <a:lnTo>
                    <a:pt x="0" y="2533"/>
                  </a:lnTo>
                  <a:cubicBezTo>
                    <a:pt x="0" y="2648"/>
                    <a:pt x="94" y="2742"/>
                    <a:pt x="209" y="2742"/>
                  </a:cubicBezTo>
                  <a:lnTo>
                    <a:pt x="10375" y="2742"/>
                  </a:lnTo>
                  <a:cubicBezTo>
                    <a:pt x="10490" y="2742"/>
                    <a:pt x="10584" y="2648"/>
                    <a:pt x="10584" y="2533"/>
                  </a:cubicBezTo>
                  <a:lnTo>
                    <a:pt x="10584" y="209"/>
                  </a:lnTo>
                  <a:cubicBezTo>
                    <a:pt x="10584" y="94"/>
                    <a:pt x="10490" y="0"/>
                    <a:pt x="10375" y="0"/>
                  </a:cubicBezTo>
                  <a:lnTo>
                    <a:pt x="209" y="0"/>
                  </a:lnTo>
                  <a:close/>
                </a:path>
              </a:pathLst>
            </a:custGeom>
            <a:noFill/>
            <a:ln w="793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54" name="Rectangle 27"/>
          <p:cNvSpPr>
            <a:spLocks noChangeArrowheads="1"/>
          </p:cNvSpPr>
          <p:nvPr/>
        </p:nvSpPr>
        <p:spPr bwMode="auto">
          <a:xfrm>
            <a:off x="328613" y="4029075"/>
            <a:ext cx="5159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GENERAL 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55" name="Rectangle 28"/>
          <p:cNvSpPr>
            <a:spLocks noChangeArrowheads="1"/>
          </p:cNvSpPr>
          <p:nvPr/>
        </p:nvSpPr>
        <p:spPr bwMode="auto">
          <a:xfrm>
            <a:off x="357188" y="4156075"/>
            <a:ext cx="86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PRACTITIONERS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0256" name="Group 29"/>
          <p:cNvGrpSpPr>
            <a:grpSpLocks/>
          </p:cNvGrpSpPr>
          <p:nvPr/>
        </p:nvGrpSpPr>
        <p:grpSpPr bwMode="auto">
          <a:xfrm>
            <a:off x="3976688" y="3963988"/>
            <a:ext cx="1503362" cy="395287"/>
            <a:chOff x="2713" y="2497"/>
            <a:chExt cx="1025" cy="249"/>
          </a:xfrm>
        </p:grpSpPr>
        <p:sp>
          <p:nvSpPr>
            <p:cNvPr id="10365" name="Freeform 30"/>
            <p:cNvSpPr>
              <a:spLocks/>
            </p:cNvSpPr>
            <p:nvPr/>
          </p:nvSpPr>
          <p:spPr bwMode="auto">
            <a:xfrm>
              <a:off x="2713" y="2497"/>
              <a:ext cx="1025" cy="249"/>
            </a:xfrm>
            <a:custGeom>
              <a:avLst/>
              <a:gdLst>
                <a:gd name="T0" fmla="*/ 3 w 5654"/>
                <a:gd name="T1" fmla="*/ 0 h 1371"/>
                <a:gd name="T2" fmla="*/ 0 w 5654"/>
                <a:gd name="T3" fmla="*/ 3 h 1371"/>
                <a:gd name="T4" fmla="*/ 0 w 5654"/>
                <a:gd name="T5" fmla="*/ 42 h 1371"/>
                <a:gd name="T6" fmla="*/ 3 w 5654"/>
                <a:gd name="T7" fmla="*/ 45 h 1371"/>
                <a:gd name="T8" fmla="*/ 182 w 5654"/>
                <a:gd name="T9" fmla="*/ 45 h 1371"/>
                <a:gd name="T10" fmla="*/ 186 w 5654"/>
                <a:gd name="T11" fmla="*/ 42 h 1371"/>
                <a:gd name="T12" fmla="*/ 186 w 5654"/>
                <a:gd name="T13" fmla="*/ 3 h 1371"/>
                <a:gd name="T14" fmla="*/ 182 w 5654"/>
                <a:gd name="T15" fmla="*/ 0 h 1371"/>
                <a:gd name="T16" fmla="*/ 3 w 5654"/>
                <a:gd name="T17" fmla="*/ 0 h 13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4"/>
                <a:gd name="T28" fmla="*/ 0 h 1371"/>
                <a:gd name="T29" fmla="*/ 5654 w 5654"/>
                <a:gd name="T30" fmla="*/ 1371 h 13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4" h="1371">
                  <a:moveTo>
                    <a:pt x="104" y="0"/>
                  </a:moveTo>
                  <a:cubicBezTo>
                    <a:pt x="46" y="0"/>
                    <a:pt x="0" y="47"/>
                    <a:pt x="0" y="105"/>
                  </a:cubicBezTo>
                  <a:lnTo>
                    <a:pt x="0" y="1267"/>
                  </a:lnTo>
                  <a:cubicBezTo>
                    <a:pt x="0" y="1324"/>
                    <a:pt x="46" y="1371"/>
                    <a:pt x="104" y="1371"/>
                  </a:cubicBezTo>
                  <a:lnTo>
                    <a:pt x="5550" y="1371"/>
                  </a:lnTo>
                  <a:cubicBezTo>
                    <a:pt x="5607" y="1371"/>
                    <a:pt x="5654" y="1324"/>
                    <a:pt x="5654" y="1267"/>
                  </a:cubicBezTo>
                  <a:lnTo>
                    <a:pt x="5654" y="105"/>
                  </a:lnTo>
                  <a:cubicBezTo>
                    <a:pt x="5654" y="47"/>
                    <a:pt x="5607" y="0"/>
                    <a:pt x="5550" y="0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66" name="Freeform 31"/>
            <p:cNvSpPr>
              <a:spLocks/>
            </p:cNvSpPr>
            <p:nvPr/>
          </p:nvSpPr>
          <p:spPr bwMode="auto">
            <a:xfrm>
              <a:off x="2713" y="2497"/>
              <a:ext cx="1025" cy="249"/>
            </a:xfrm>
            <a:custGeom>
              <a:avLst/>
              <a:gdLst>
                <a:gd name="T0" fmla="*/ 3 w 5654"/>
                <a:gd name="T1" fmla="*/ 0 h 1371"/>
                <a:gd name="T2" fmla="*/ 0 w 5654"/>
                <a:gd name="T3" fmla="*/ 3 h 1371"/>
                <a:gd name="T4" fmla="*/ 0 w 5654"/>
                <a:gd name="T5" fmla="*/ 42 h 1371"/>
                <a:gd name="T6" fmla="*/ 3 w 5654"/>
                <a:gd name="T7" fmla="*/ 45 h 1371"/>
                <a:gd name="T8" fmla="*/ 182 w 5654"/>
                <a:gd name="T9" fmla="*/ 45 h 1371"/>
                <a:gd name="T10" fmla="*/ 186 w 5654"/>
                <a:gd name="T11" fmla="*/ 42 h 1371"/>
                <a:gd name="T12" fmla="*/ 186 w 5654"/>
                <a:gd name="T13" fmla="*/ 3 h 1371"/>
                <a:gd name="T14" fmla="*/ 182 w 5654"/>
                <a:gd name="T15" fmla="*/ 0 h 1371"/>
                <a:gd name="T16" fmla="*/ 3 w 5654"/>
                <a:gd name="T17" fmla="*/ 0 h 13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4"/>
                <a:gd name="T28" fmla="*/ 0 h 1371"/>
                <a:gd name="T29" fmla="*/ 5654 w 5654"/>
                <a:gd name="T30" fmla="*/ 1371 h 13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4" h="1371">
                  <a:moveTo>
                    <a:pt x="104" y="0"/>
                  </a:moveTo>
                  <a:cubicBezTo>
                    <a:pt x="46" y="0"/>
                    <a:pt x="0" y="47"/>
                    <a:pt x="0" y="105"/>
                  </a:cubicBezTo>
                  <a:lnTo>
                    <a:pt x="0" y="1267"/>
                  </a:lnTo>
                  <a:cubicBezTo>
                    <a:pt x="0" y="1324"/>
                    <a:pt x="46" y="1371"/>
                    <a:pt x="104" y="1371"/>
                  </a:cubicBezTo>
                  <a:lnTo>
                    <a:pt x="5550" y="1371"/>
                  </a:lnTo>
                  <a:cubicBezTo>
                    <a:pt x="5607" y="1371"/>
                    <a:pt x="5654" y="1324"/>
                    <a:pt x="5654" y="1267"/>
                  </a:cubicBezTo>
                  <a:lnTo>
                    <a:pt x="5654" y="105"/>
                  </a:lnTo>
                  <a:cubicBezTo>
                    <a:pt x="5654" y="47"/>
                    <a:pt x="5607" y="0"/>
                    <a:pt x="5550" y="0"/>
                  </a:cubicBezTo>
                  <a:lnTo>
                    <a:pt x="104" y="0"/>
                  </a:lnTo>
                  <a:close/>
                </a:path>
              </a:pathLst>
            </a:custGeom>
            <a:noFill/>
            <a:ln w="793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57" name="Rectangle 32"/>
          <p:cNvSpPr>
            <a:spLocks noChangeArrowheads="1"/>
          </p:cNvSpPr>
          <p:nvPr/>
        </p:nvSpPr>
        <p:spPr bwMode="auto">
          <a:xfrm>
            <a:off x="4184650" y="4038600"/>
            <a:ext cx="8080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LOCAL HEALTH 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58" name="Rectangle 33"/>
          <p:cNvSpPr>
            <a:spLocks noChangeArrowheads="1"/>
          </p:cNvSpPr>
          <p:nvPr/>
        </p:nvSpPr>
        <p:spPr bwMode="auto">
          <a:xfrm>
            <a:off x="4168775" y="4165600"/>
            <a:ext cx="6381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CARE UNITS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0259" name="Group 34"/>
          <p:cNvGrpSpPr>
            <a:grpSpLocks/>
          </p:cNvGrpSpPr>
          <p:nvPr/>
        </p:nvGrpSpPr>
        <p:grpSpPr bwMode="auto">
          <a:xfrm>
            <a:off x="657225" y="2884488"/>
            <a:ext cx="77788" cy="1025525"/>
            <a:chOff x="448" y="1817"/>
            <a:chExt cx="53" cy="646"/>
          </a:xfrm>
        </p:grpSpPr>
        <p:pic>
          <p:nvPicPr>
            <p:cNvPr id="10363" name="Picture 3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8" y="1817"/>
              <a:ext cx="53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4" name="Picture 3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" y="1817"/>
              <a:ext cx="53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0" name="Group 37"/>
          <p:cNvGrpSpPr>
            <a:grpSpLocks/>
          </p:cNvGrpSpPr>
          <p:nvPr/>
        </p:nvGrpSpPr>
        <p:grpSpPr bwMode="auto">
          <a:xfrm>
            <a:off x="4921250" y="2836863"/>
            <a:ext cx="100013" cy="1017587"/>
            <a:chOff x="3357" y="1787"/>
            <a:chExt cx="68" cy="641"/>
          </a:xfrm>
        </p:grpSpPr>
        <p:pic>
          <p:nvPicPr>
            <p:cNvPr id="10361" name="Picture 3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57" y="1787"/>
              <a:ext cx="68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2" name="Picture 3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57" y="1787"/>
              <a:ext cx="68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1" name="Group 40"/>
          <p:cNvGrpSpPr>
            <a:grpSpLocks/>
          </p:cNvGrpSpPr>
          <p:nvPr/>
        </p:nvGrpSpPr>
        <p:grpSpPr bwMode="auto">
          <a:xfrm>
            <a:off x="1482725" y="1862138"/>
            <a:ext cx="612775" cy="323850"/>
            <a:chOff x="1011" y="1173"/>
            <a:chExt cx="419" cy="204"/>
          </a:xfrm>
        </p:grpSpPr>
        <p:pic>
          <p:nvPicPr>
            <p:cNvPr id="10359" name="Picture 4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11" y="1173"/>
              <a:ext cx="4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0" name="Picture 4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11" y="1173"/>
              <a:ext cx="4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2" name="Group 43"/>
          <p:cNvGrpSpPr>
            <a:grpSpLocks/>
          </p:cNvGrpSpPr>
          <p:nvPr/>
        </p:nvGrpSpPr>
        <p:grpSpPr bwMode="auto">
          <a:xfrm>
            <a:off x="3730625" y="4541838"/>
            <a:ext cx="601663" cy="369887"/>
            <a:chOff x="2545" y="2861"/>
            <a:chExt cx="410" cy="233"/>
          </a:xfrm>
        </p:grpSpPr>
        <p:pic>
          <p:nvPicPr>
            <p:cNvPr id="10357" name="Picture 4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45" y="2861"/>
              <a:ext cx="4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8" name="Picture 4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45" y="2861"/>
              <a:ext cx="4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3" name="Group 46"/>
          <p:cNvGrpSpPr>
            <a:grpSpLocks/>
          </p:cNvGrpSpPr>
          <p:nvPr/>
        </p:nvGrpSpPr>
        <p:grpSpPr bwMode="auto">
          <a:xfrm>
            <a:off x="3648075" y="1878013"/>
            <a:ext cx="623888" cy="292100"/>
            <a:chOff x="2489" y="1183"/>
            <a:chExt cx="425" cy="184"/>
          </a:xfrm>
        </p:grpSpPr>
        <p:pic>
          <p:nvPicPr>
            <p:cNvPr id="10355" name="Picture 4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89" y="1183"/>
              <a:ext cx="4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6" name="Picture 4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89" y="1183"/>
              <a:ext cx="4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4" name="Group 49"/>
          <p:cNvGrpSpPr>
            <a:grpSpLocks/>
          </p:cNvGrpSpPr>
          <p:nvPr/>
        </p:nvGrpSpPr>
        <p:grpSpPr bwMode="auto">
          <a:xfrm>
            <a:off x="1320800" y="4516438"/>
            <a:ext cx="622300" cy="307975"/>
            <a:chOff x="901" y="2845"/>
            <a:chExt cx="425" cy="194"/>
          </a:xfrm>
        </p:grpSpPr>
        <p:pic>
          <p:nvPicPr>
            <p:cNvPr id="10353" name="Picture 5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01" y="2845"/>
              <a:ext cx="42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4" name="Picture 5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01" y="2845"/>
              <a:ext cx="42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5" name="Group 52"/>
          <p:cNvGrpSpPr>
            <a:grpSpLocks/>
          </p:cNvGrpSpPr>
          <p:nvPr/>
        </p:nvGrpSpPr>
        <p:grpSpPr bwMode="auto">
          <a:xfrm>
            <a:off x="3671888" y="2762250"/>
            <a:ext cx="617537" cy="325438"/>
            <a:chOff x="2505" y="1740"/>
            <a:chExt cx="421" cy="205"/>
          </a:xfrm>
        </p:grpSpPr>
        <p:pic>
          <p:nvPicPr>
            <p:cNvPr id="10351" name="Picture 5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505" y="1740"/>
              <a:ext cx="42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2" name="Picture 5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505" y="1740"/>
              <a:ext cx="42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6" name="Group 55"/>
          <p:cNvGrpSpPr>
            <a:grpSpLocks/>
          </p:cNvGrpSpPr>
          <p:nvPr/>
        </p:nvGrpSpPr>
        <p:grpSpPr bwMode="auto">
          <a:xfrm>
            <a:off x="1476375" y="2778125"/>
            <a:ext cx="623888" cy="293688"/>
            <a:chOff x="1007" y="1750"/>
            <a:chExt cx="426" cy="185"/>
          </a:xfrm>
        </p:grpSpPr>
        <p:pic>
          <p:nvPicPr>
            <p:cNvPr id="10349" name="Picture 5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007" y="1750"/>
              <a:ext cx="42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0" name="Picture 5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007" y="1750"/>
              <a:ext cx="42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7" name="Group 58"/>
          <p:cNvGrpSpPr>
            <a:grpSpLocks/>
          </p:cNvGrpSpPr>
          <p:nvPr/>
        </p:nvGrpSpPr>
        <p:grpSpPr bwMode="auto">
          <a:xfrm>
            <a:off x="2843213" y="2051050"/>
            <a:ext cx="60325" cy="669925"/>
            <a:chOff x="1940" y="1292"/>
            <a:chExt cx="41" cy="422"/>
          </a:xfrm>
        </p:grpSpPr>
        <p:pic>
          <p:nvPicPr>
            <p:cNvPr id="10347" name="Picture 59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940" y="1292"/>
              <a:ext cx="4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8" name="Picture 60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940" y="1292"/>
              <a:ext cx="4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8" name="Group 61"/>
          <p:cNvGrpSpPr>
            <a:grpSpLocks/>
          </p:cNvGrpSpPr>
          <p:nvPr/>
        </p:nvGrpSpPr>
        <p:grpSpPr bwMode="auto">
          <a:xfrm>
            <a:off x="2871788" y="3797300"/>
            <a:ext cx="57150" cy="668338"/>
            <a:chOff x="1959" y="2392"/>
            <a:chExt cx="39" cy="421"/>
          </a:xfrm>
        </p:grpSpPr>
        <p:pic>
          <p:nvPicPr>
            <p:cNvPr id="10345" name="Picture 6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59" y="2392"/>
              <a:ext cx="3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6" name="Picture 6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959" y="2392"/>
              <a:ext cx="3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69" name="Group 64"/>
          <p:cNvGrpSpPr>
            <a:grpSpLocks/>
          </p:cNvGrpSpPr>
          <p:nvPr/>
        </p:nvGrpSpPr>
        <p:grpSpPr bwMode="auto">
          <a:xfrm>
            <a:off x="1482725" y="3608388"/>
            <a:ext cx="612775" cy="325437"/>
            <a:chOff x="1011" y="2273"/>
            <a:chExt cx="419" cy="205"/>
          </a:xfrm>
        </p:grpSpPr>
        <p:pic>
          <p:nvPicPr>
            <p:cNvPr id="10343" name="Picture 65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011" y="2273"/>
              <a:ext cx="41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4" name="Picture 66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011" y="2273"/>
              <a:ext cx="41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0" name="Picture 67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043488" y="4027488"/>
            <a:ext cx="3762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1" name="Picture 6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97213" y="1781175"/>
            <a:ext cx="377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2" name="Picture 6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159125" y="4656138"/>
            <a:ext cx="3762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70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217613" y="2322513"/>
            <a:ext cx="377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7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217613" y="4027488"/>
            <a:ext cx="377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5" name="Freeform 72"/>
          <p:cNvSpPr>
            <a:spLocks/>
          </p:cNvSpPr>
          <p:nvPr/>
        </p:nvSpPr>
        <p:spPr bwMode="auto">
          <a:xfrm>
            <a:off x="2138363" y="2703513"/>
            <a:ext cx="1450975" cy="1076325"/>
          </a:xfrm>
          <a:custGeom>
            <a:avLst/>
            <a:gdLst>
              <a:gd name="T0" fmla="*/ 10051428 w 10917"/>
              <a:gd name="T1" fmla="*/ 0 h 7475"/>
              <a:gd name="T2" fmla="*/ 0 w 10917"/>
              <a:gd name="T3" fmla="*/ 11776365 h 7475"/>
              <a:gd name="T4" fmla="*/ 0 w 10917"/>
              <a:gd name="T5" fmla="*/ 143182901 h 7475"/>
              <a:gd name="T6" fmla="*/ 10051428 w 10917"/>
              <a:gd name="T7" fmla="*/ 154980032 h 7475"/>
              <a:gd name="T8" fmla="*/ 182797199 w 10917"/>
              <a:gd name="T9" fmla="*/ 154980032 h 7475"/>
              <a:gd name="T10" fmla="*/ 192848624 w 10917"/>
              <a:gd name="T11" fmla="*/ 143182901 h 7475"/>
              <a:gd name="T12" fmla="*/ 192848624 w 10917"/>
              <a:gd name="T13" fmla="*/ 11776365 h 7475"/>
              <a:gd name="T14" fmla="*/ 182797199 w 10917"/>
              <a:gd name="T15" fmla="*/ 0 h 7475"/>
              <a:gd name="T16" fmla="*/ 10051428 w 10917"/>
              <a:gd name="T17" fmla="*/ 0 h 74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17"/>
              <a:gd name="T28" fmla="*/ 0 h 7475"/>
              <a:gd name="T29" fmla="*/ 10917 w 10917"/>
              <a:gd name="T30" fmla="*/ 7475 h 74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17" h="7475">
                <a:moveTo>
                  <a:pt x="569" y="0"/>
                </a:moveTo>
                <a:cubicBezTo>
                  <a:pt x="255" y="0"/>
                  <a:pt x="0" y="255"/>
                  <a:pt x="0" y="568"/>
                </a:cubicBezTo>
                <a:lnTo>
                  <a:pt x="0" y="6906"/>
                </a:lnTo>
                <a:cubicBezTo>
                  <a:pt x="0" y="7220"/>
                  <a:pt x="255" y="7475"/>
                  <a:pt x="569" y="7475"/>
                </a:cubicBezTo>
                <a:lnTo>
                  <a:pt x="10348" y="7475"/>
                </a:lnTo>
                <a:cubicBezTo>
                  <a:pt x="10662" y="7475"/>
                  <a:pt x="10917" y="7220"/>
                  <a:pt x="10917" y="6906"/>
                </a:cubicBezTo>
                <a:lnTo>
                  <a:pt x="10917" y="568"/>
                </a:lnTo>
                <a:cubicBezTo>
                  <a:pt x="10917" y="255"/>
                  <a:pt x="10662" y="0"/>
                  <a:pt x="10348" y="0"/>
                </a:cubicBezTo>
                <a:lnTo>
                  <a:pt x="569" y="0"/>
                </a:lnTo>
                <a:close/>
              </a:path>
            </a:pathLst>
          </a:custGeom>
          <a:noFill/>
          <a:ln w="7938" cap="rnd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76" name="Rectangle 73"/>
          <p:cNvSpPr>
            <a:spLocks noChangeArrowheads="1"/>
          </p:cNvSpPr>
          <p:nvPr/>
        </p:nvSpPr>
        <p:spPr bwMode="auto">
          <a:xfrm>
            <a:off x="2349500" y="3502025"/>
            <a:ext cx="750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1200" b="1">
                <a:solidFill>
                  <a:schemeClr val="tx1"/>
                </a:solidFill>
              </a:rPr>
              <a:t>CITIZENS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0277" name="Group 74"/>
          <p:cNvGrpSpPr>
            <a:grpSpLocks/>
          </p:cNvGrpSpPr>
          <p:nvPr/>
        </p:nvGrpSpPr>
        <p:grpSpPr bwMode="auto">
          <a:xfrm>
            <a:off x="3182938" y="3486150"/>
            <a:ext cx="617537" cy="474663"/>
            <a:chOff x="2171" y="2196"/>
            <a:chExt cx="422" cy="299"/>
          </a:xfrm>
        </p:grpSpPr>
        <p:pic>
          <p:nvPicPr>
            <p:cNvPr id="10341" name="Picture 75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171" y="2196"/>
              <a:ext cx="422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2" name="Picture 76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2171" y="2196"/>
              <a:ext cx="422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78" name="Group 77"/>
          <p:cNvGrpSpPr>
            <a:grpSpLocks/>
          </p:cNvGrpSpPr>
          <p:nvPr/>
        </p:nvGrpSpPr>
        <p:grpSpPr bwMode="auto">
          <a:xfrm>
            <a:off x="3127375" y="3435350"/>
            <a:ext cx="711200" cy="576263"/>
            <a:chOff x="2133" y="2164"/>
            <a:chExt cx="486" cy="363"/>
          </a:xfrm>
        </p:grpSpPr>
        <p:pic>
          <p:nvPicPr>
            <p:cNvPr id="10339" name="Picture 78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133" y="2164"/>
              <a:ext cx="48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0" name="Picture 79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2133" y="2164"/>
              <a:ext cx="48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79" name="Group 80"/>
          <p:cNvGrpSpPr>
            <a:grpSpLocks/>
          </p:cNvGrpSpPr>
          <p:nvPr/>
        </p:nvGrpSpPr>
        <p:grpSpPr bwMode="auto">
          <a:xfrm>
            <a:off x="3960813" y="2249488"/>
            <a:ext cx="1503362" cy="395287"/>
            <a:chOff x="2702" y="1417"/>
            <a:chExt cx="1026" cy="249"/>
          </a:xfrm>
        </p:grpSpPr>
        <p:sp>
          <p:nvSpPr>
            <p:cNvPr id="10337" name="Freeform 81"/>
            <p:cNvSpPr>
              <a:spLocks/>
            </p:cNvSpPr>
            <p:nvPr/>
          </p:nvSpPr>
          <p:spPr bwMode="auto">
            <a:xfrm>
              <a:off x="2702" y="1417"/>
              <a:ext cx="1026" cy="249"/>
            </a:xfrm>
            <a:custGeom>
              <a:avLst/>
              <a:gdLst>
                <a:gd name="T0" fmla="*/ 3 w 5654"/>
                <a:gd name="T1" fmla="*/ 0 h 1371"/>
                <a:gd name="T2" fmla="*/ 0 w 5654"/>
                <a:gd name="T3" fmla="*/ 3 h 1371"/>
                <a:gd name="T4" fmla="*/ 0 w 5654"/>
                <a:gd name="T5" fmla="*/ 42 h 1371"/>
                <a:gd name="T6" fmla="*/ 3 w 5654"/>
                <a:gd name="T7" fmla="*/ 45 h 1371"/>
                <a:gd name="T8" fmla="*/ 183 w 5654"/>
                <a:gd name="T9" fmla="*/ 45 h 1371"/>
                <a:gd name="T10" fmla="*/ 186 w 5654"/>
                <a:gd name="T11" fmla="*/ 42 h 1371"/>
                <a:gd name="T12" fmla="*/ 186 w 5654"/>
                <a:gd name="T13" fmla="*/ 3 h 1371"/>
                <a:gd name="T14" fmla="*/ 183 w 5654"/>
                <a:gd name="T15" fmla="*/ 0 h 1371"/>
                <a:gd name="T16" fmla="*/ 3 w 5654"/>
                <a:gd name="T17" fmla="*/ 0 h 13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4"/>
                <a:gd name="T28" fmla="*/ 0 h 1371"/>
                <a:gd name="T29" fmla="*/ 5654 w 5654"/>
                <a:gd name="T30" fmla="*/ 1371 h 13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4" h="1371">
                  <a:moveTo>
                    <a:pt x="105" y="0"/>
                  </a:moveTo>
                  <a:cubicBezTo>
                    <a:pt x="47" y="0"/>
                    <a:pt x="0" y="47"/>
                    <a:pt x="0" y="104"/>
                  </a:cubicBezTo>
                  <a:lnTo>
                    <a:pt x="0" y="1267"/>
                  </a:lnTo>
                  <a:cubicBezTo>
                    <a:pt x="0" y="1324"/>
                    <a:pt x="47" y="1371"/>
                    <a:pt x="105" y="1371"/>
                  </a:cubicBezTo>
                  <a:lnTo>
                    <a:pt x="5550" y="1371"/>
                  </a:lnTo>
                  <a:cubicBezTo>
                    <a:pt x="5608" y="1371"/>
                    <a:pt x="5654" y="1324"/>
                    <a:pt x="5654" y="1267"/>
                  </a:cubicBezTo>
                  <a:lnTo>
                    <a:pt x="5654" y="104"/>
                  </a:lnTo>
                  <a:cubicBezTo>
                    <a:pt x="5654" y="47"/>
                    <a:pt x="5608" y="0"/>
                    <a:pt x="5550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38" name="Freeform 82"/>
            <p:cNvSpPr>
              <a:spLocks/>
            </p:cNvSpPr>
            <p:nvPr/>
          </p:nvSpPr>
          <p:spPr bwMode="auto">
            <a:xfrm>
              <a:off x="2702" y="1417"/>
              <a:ext cx="1026" cy="249"/>
            </a:xfrm>
            <a:custGeom>
              <a:avLst/>
              <a:gdLst>
                <a:gd name="T0" fmla="*/ 3 w 5654"/>
                <a:gd name="T1" fmla="*/ 0 h 1371"/>
                <a:gd name="T2" fmla="*/ 0 w 5654"/>
                <a:gd name="T3" fmla="*/ 3 h 1371"/>
                <a:gd name="T4" fmla="*/ 0 w 5654"/>
                <a:gd name="T5" fmla="*/ 42 h 1371"/>
                <a:gd name="T6" fmla="*/ 3 w 5654"/>
                <a:gd name="T7" fmla="*/ 45 h 1371"/>
                <a:gd name="T8" fmla="*/ 183 w 5654"/>
                <a:gd name="T9" fmla="*/ 45 h 1371"/>
                <a:gd name="T10" fmla="*/ 186 w 5654"/>
                <a:gd name="T11" fmla="*/ 42 h 1371"/>
                <a:gd name="T12" fmla="*/ 186 w 5654"/>
                <a:gd name="T13" fmla="*/ 3 h 1371"/>
                <a:gd name="T14" fmla="*/ 183 w 5654"/>
                <a:gd name="T15" fmla="*/ 0 h 1371"/>
                <a:gd name="T16" fmla="*/ 3 w 5654"/>
                <a:gd name="T17" fmla="*/ 0 h 13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4"/>
                <a:gd name="T28" fmla="*/ 0 h 1371"/>
                <a:gd name="T29" fmla="*/ 5654 w 5654"/>
                <a:gd name="T30" fmla="*/ 1371 h 13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4" h="1371">
                  <a:moveTo>
                    <a:pt x="105" y="0"/>
                  </a:moveTo>
                  <a:cubicBezTo>
                    <a:pt x="47" y="0"/>
                    <a:pt x="0" y="47"/>
                    <a:pt x="0" y="104"/>
                  </a:cubicBezTo>
                  <a:lnTo>
                    <a:pt x="0" y="1267"/>
                  </a:lnTo>
                  <a:cubicBezTo>
                    <a:pt x="0" y="1324"/>
                    <a:pt x="47" y="1371"/>
                    <a:pt x="105" y="1371"/>
                  </a:cubicBezTo>
                  <a:lnTo>
                    <a:pt x="5550" y="1371"/>
                  </a:lnTo>
                  <a:cubicBezTo>
                    <a:pt x="5608" y="1371"/>
                    <a:pt x="5654" y="1324"/>
                    <a:pt x="5654" y="1267"/>
                  </a:cubicBezTo>
                  <a:lnTo>
                    <a:pt x="5654" y="104"/>
                  </a:lnTo>
                  <a:cubicBezTo>
                    <a:pt x="5654" y="47"/>
                    <a:pt x="5608" y="0"/>
                    <a:pt x="5550" y="0"/>
                  </a:cubicBezTo>
                  <a:lnTo>
                    <a:pt x="105" y="0"/>
                  </a:lnTo>
                  <a:close/>
                </a:path>
              </a:pathLst>
            </a:custGeom>
            <a:noFill/>
            <a:ln w="7938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80" name="Rectangle 83"/>
          <p:cNvSpPr>
            <a:spLocks noChangeArrowheads="1"/>
          </p:cNvSpPr>
          <p:nvPr/>
        </p:nvSpPr>
        <p:spPr bwMode="auto">
          <a:xfrm>
            <a:off x="4135438" y="2393950"/>
            <a:ext cx="5984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HOSPITALS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81" name="Picture 84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043488" y="2312988"/>
            <a:ext cx="3778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2" name="Group 85"/>
          <p:cNvGrpSpPr>
            <a:grpSpLocks/>
          </p:cNvGrpSpPr>
          <p:nvPr/>
        </p:nvGrpSpPr>
        <p:grpSpPr bwMode="auto">
          <a:xfrm>
            <a:off x="3422650" y="3695700"/>
            <a:ext cx="625475" cy="292100"/>
            <a:chOff x="2335" y="2328"/>
            <a:chExt cx="427" cy="184"/>
          </a:xfrm>
        </p:grpSpPr>
        <p:pic>
          <p:nvPicPr>
            <p:cNvPr id="10335" name="Picture 86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2335" y="2328"/>
              <a:ext cx="42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6" name="Picture 87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2335" y="2328"/>
              <a:ext cx="42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3" name="Rectangle 88"/>
          <p:cNvSpPr>
            <a:spLocks noChangeArrowheads="1"/>
          </p:cNvSpPr>
          <p:nvPr/>
        </p:nvSpPr>
        <p:spPr bwMode="auto">
          <a:xfrm>
            <a:off x="2332038" y="1798638"/>
            <a:ext cx="5127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REGIONE 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84" name="Rectangle 89"/>
          <p:cNvSpPr>
            <a:spLocks noChangeArrowheads="1"/>
          </p:cNvSpPr>
          <p:nvPr/>
        </p:nvSpPr>
        <p:spPr bwMode="auto">
          <a:xfrm>
            <a:off x="2343150" y="1925638"/>
            <a:ext cx="6397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LOMBARDIA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85" name="Rectangle 90"/>
          <p:cNvSpPr>
            <a:spLocks noChangeArrowheads="1"/>
          </p:cNvSpPr>
          <p:nvPr/>
        </p:nvSpPr>
        <p:spPr bwMode="auto">
          <a:xfrm>
            <a:off x="374650" y="2393950"/>
            <a:ext cx="6985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PHARMACIES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86" name="Rectangle 91"/>
          <p:cNvSpPr>
            <a:spLocks noChangeArrowheads="1"/>
          </p:cNvSpPr>
          <p:nvPr/>
        </p:nvSpPr>
        <p:spPr bwMode="auto">
          <a:xfrm>
            <a:off x="2270125" y="4679950"/>
            <a:ext cx="9763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HEALTH &amp; SOCIAL 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87" name="Rectangle 92"/>
          <p:cNvSpPr>
            <a:spLocks noChangeArrowheads="1"/>
          </p:cNvSpPr>
          <p:nvPr/>
        </p:nvSpPr>
        <p:spPr bwMode="auto">
          <a:xfrm>
            <a:off x="2251075" y="4805363"/>
            <a:ext cx="7207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ASSISTANCE  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88" name="Rectangle 93"/>
          <p:cNvSpPr>
            <a:spLocks noChangeArrowheads="1"/>
          </p:cNvSpPr>
          <p:nvPr/>
        </p:nvSpPr>
        <p:spPr bwMode="auto">
          <a:xfrm>
            <a:off x="328613" y="4029075"/>
            <a:ext cx="5159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GENERAL 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89" name="Rectangle 94"/>
          <p:cNvSpPr>
            <a:spLocks noChangeArrowheads="1"/>
          </p:cNvSpPr>
          <p:nvPr/>
        </p:nvSpPr>
        <p:spPr bwMode="auto">
          <a:xfrm>
            <a:off x="357188" y="4156075"/>
            <a:ext cx="863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PRACTITIONERS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90" name="Rectangle 95"/>
          <p:cNvSpPr>
            <a:spLocks noChangeArrowheads="1"/>
          </p:cNvSpPr>
          <p:nvPr/>
        </p:nvSpPr>
        <p:spPr bwMode="auto">
          <a:xfrm>
            <a:off x="4184650" y="4038600"/>
            <a:ext cx="8080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LOCAL HEALTH 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91" name="Rectangle 96"/>
          <p:cNvSpPr>
            <a:spLocks noChangeArrowheads="1"/>
          </p:cNvSpPr>
          <p:nvPr/>
        </p:nvSpPr>
        <p:spPr bwMode="auto">
          <a:xfrm>
            <a:off x="4168775" y="4165600"/>
            <a:ext cx="6381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CARE UNITS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10292" name="Group 97"/>
          <p:cNvGrpSpPr>
            <a:grpSpLocks/>
          </p:cNvGrpSpPr>
          <p:nvPr/>
        </p:nvGrpSpPr>
        <p:grpSpPr bwMode="auto">
          <a:xfrm>
            <a:off x="657225" y="2884488"/>
            <a:ext cx="77788" cy="1025525"/>
            <a:chOff x="448" y="1817"/>
            <a:chExt cx="53" cy="646"/>
          </a:xfrm>
        </p:grpSpPr>
        <p:pic>
          <p:nvPicPr>
            <p:cNvPr id="10333" name="Picture 9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8" y="1817"/>
              <a:ext cx="53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4" name="Picture 9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" y="1817"/>
              <a:ext cx="53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93" name="Group 100"/>
          <p:cNvGrpSpPr>
            <a:grpSpLocks/>
          </p:cNvGrpSpPr>
          <p:nvPr/>
        </p:nvGrpSpPr>
        <p:grpSpPr bwMode="auto">
          <a:xfrm>
            <a:off x="4921250" y="2836863"/>
            <a:ext cx="100013" cy="1017587"/>
            <a:chOff x="3357" y="1787"/>
            <a:chExt cx="68" cy="641"/>
          </a:xfrm>
        </p:grpSpPr>
        <p:pic>
          <p:nvPicPr>
            <p:cNvPr id="10331" name="Picture 1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57" y="1787"/>
              <a:ext cx="68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2" name="Picture 102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3357" y="1787"/>
              <a:ext cx="68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94" name="Group 103"/>
          <p:cNvGrpSpPr>
            <a:grpSpLocks/>
          </p:cNvGrpSpPr>
          <p:nvPr/>
        </p:nvGrpSpPr>
        <p:grpSpPr bwMode="auto">
          <a:xfrm>
            <a:off x="1482725" y="1862138"/>
            <a:ext cx="612775" cy="323850"/>
            <a:chOff x="1011" y="1173"/>
            <a:chExt cx="419" cy="204"/>
          </a:xfrm>
        </p:grpSpPr>
        <p:pic>
          <p:nvPicPr>
            <p:cNvPr id="10329" name="Picture 10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11" y="1173"/>
              <a:ext cx="4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0" name="Picture 105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1011" y="1173"/>
              <a:ext cx="4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95" name="Group 106"/>
          <p:cNvGrpSpPr>
            <a:grpSpLocks/>
          </p:cNvGrpSpPr>
          <p:nvPr/>
        </p:nvGrpSpPr>
        <p:grpSpPr bwMode="auto">
          <a:xfrm>
            <a:off x="3730625" y="4541838"/>
            <a:ext cx="601663" cy="369887"/>
            <a:chOff x="2545" y="2861"/>
            <a:chExt cx="410" cy="233"/>
          </a:xfrm>
        </p:grpSpPr>
        <p:pic>
          <p:nvPicPr>
            <p:cNvPr id="10327" name="Picture 10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45" y="2861"/>
              <a:ext cx="4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8" name="Picture 108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2545" y="2861"/>
              <a:ext cx="4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96" name="Group 109"/>
          <p:cNvGrpSpPr>
            <a:grpSpLocks/>
          </p:cNvGrpSpPr>
          <p:nvPr/>
        </p:nvGrpSpPr>
        <p:grpSpPr bwMode="auto">
          <a:xfrm>
            <a:off x="3648075" y="1878013"/>
            <a:ext cx="623888" cy="292100"/>
            <a:chOff x="2489" y="1183"/>
            <a:chExt cx="425" cy="184"/>
          </a:xfrm>
        </p:grpSpPr>
        <p:pic>
          <p:nvPicPr>
            <p:cNvPr id="10325" name="Picture 110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2489" y="1183"/>
              <a:ext cx="4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6" name="Picture 11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89" y="1183"/>
              <a:ext cx="4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97" name="Group 112"/>
          <p:cNvGrpSpPr>
            <a:grpSpLocks/>
          </p:cNvGrpSpPr>
          <p:nvPr/>
        </p:nvGrpSpPr>
        <p:grpSpPr bwMode="auto">
          <a:xfrm>
            <a:off x="1320800" y="4516438"/>
            <a:ext cx="622300" cy="307975"/>
            <a:chOff x="901" y="2845"/>
            <a:chExt cx="425" cy="194"/>
          </a:xfrm>
        </p:grpSpPr>
        <p:pic>
          <p:nvPicPr>
            <p:cNvPr id="10323" name="Picture 113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901" y="2845"/>
              <a:ext cx="42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4" name="Picture 11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01" y="2845"/>
              <a:ext cx="42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98" name="Group 115"/>
          <p:cNvGrpSpPr>
            <a:grpSpLocks/>
          </p:cNvGrpSpPr>
          <p:nvPr/>
        </p:nvGrpSpPr>
        <p:grpSpPr bwMode="auto">
          <a:xfrm>
            <a:off x="3671888" y="2762250"/>
            <a:ext cx="617537" cy="325438"/>
            <a:chOff x="2505" y="1740"/>
            <a:chExt cx="421" cy="205"/>
          </a:xfrm>
        </p:grpSpPr>
        <p:pic>
          <p:nvPicPr>
            <p:cNvPr id="10321" name="Picture 11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505" y="1740"/>
              <a:ext cx="42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2" name="Picture 117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2505" y="1740"/>
              <a:ext cx="421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99" name="Group 118"/>
          <p:cNvGrpSpPr>
            <a:grpSpLocks/>
          </p:cNvGrpSpPr>
          <p:nvPr/>
        </p:nvGrpSpPr>
        <p:grpSpPr bwMode="auto">
          <a:xfrm>
            <a:off x="1476375" y="2778125"/>
            <a:ext cx="623888" cy="293688"/>
            <a:chOff x="1007" y="1750"/>
            <a:chExt cx="426" cy="185"/>
          </a:xfrm>
        </p:grpSpPr>
        <p:pic>
          <p:nvPicPr>
            <p:cNvPr id="10319" name="Picture 119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1007" y="1750"/>
              <a:ext cx="42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0" name="Picture 12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007" y="1750"/>
              <a:ext cx="42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00" name="Group 121"/>
          <p:cNvGrpSpPr>
            <a:grpSpLocks/>
          </p:cNvGrpSpPr>
          <p:nvPr/>
        </p:nvGrpSpPr>
        <p:grpSpPr bwMode="auto">
          <a:xfrm>
            <a:off x="2843213" y="2051050"/>
            <a:ext cx="60325" cy="669925"/>
            <a:chOff x="1940" y="1292"/>
            <a:chExt cx="41" cy="422"/>
          </a:xfrm>
        </p:grpSpPr>
        <p:pic>
          <p:nvPicPr>
            <p:cNvPr id="10317" name="Picture 122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940" y="1292"/>
              <a:ext cx="4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8" name="Picture 123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940" y="1292"/>
              <a:ext cx="4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01" name="Group 124"/>
          <p:cNvGrpSpPr>
            <a:grpSpLocks/>
          </p:cNvGrpSpPr>
          <p:nvPr/>
        </p:nvGrpSpPr>
        <p:grpSpPr bwMode="auto">
          <a:xfrm>
            <a:off x="2871788" y="3797300"/>
            <a:ext cx="57150" cy="668338"/>
            <a:chOff x="1959" y="2392"/>
            <a:chExt cx="39" cy="421"/>
          </a:xfrm>
        </p:grpSpPr>
        <p:pic>
          <p:nvPicPr>
            <p:cNvPr id="10315" name="Picture 12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59" y="2392"/>
              <a:ext cx="3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6" name="Picture 126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959" y="2392"/>
              <a:ext cx="3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02" name="Group 127"/>
          <p:cNvGrpSpPr>
            <a:grpSpLocks/>
          </p:cNvGrpSpPr>
          <p:nvPr/>
        </p:nvGrpSpPr>
        <p:grpSpPr bwMode="auto">
          <a:xfrm>
            <a:off x="1482725" y="3608388"/>
            <a:ext cx="612775" cy="325437"/>
            <a:chOff x="1011" y="2273"/>
            <a:chExt cx="419" cy="205"/>
          </a:xfrm>
        </p:grpSpPr>
        <p:pic>
          <p:nvPicPr>
            <p:cNvPr id="10313" name="Picture 128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011" y="2273"/>
              <a:ext cx="41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4" name="Picture 129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011" y="2273"/>
              <a:ext cx="41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3" name="Rectangle 131"/>
          <p:cNvSpPr>
            <a:spLocks noChangeArrowheads="1"/>
          </p:cNvSpPr>
          <p:nvPr/>
        </p:nvSpPr>
        <p:spPr bwMode="auto">
          <a:xfrm>
            <a:off x="2349500" y="3502025"/>
            <a:ext cx="750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1200" b="1">
                <a:solidFill>
                  <a:schemeClr val="bg1"/>
                </a:solidFill>
              </a:rPr>
              <a:t>CITIZENS</a:t>
            </a:r>
            <a:endParaRPr lang="it-IT" sz="1800" b="1" i="1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0304" name="Group 132"/>
          <p:cNvGrpSpPr>
            <a:grpSpLocks/>
          </p:cNvGrpSpPr>
          <p:nvPr/>
        </p:nvGrpSpPr>
        <p:grpSpPr bwMode="auto">
          <a:xfrm>
            <a:off x="3182938" y="3486150"/>
            <a:ext cx="617537" cy="474663"/>
            <a:chOff x="2171" y="2196"/>
            <a:chExt cx="422" cy="299"/>
          </a:xfrm>
        </p:grpSpPr>
        <p:pic>
          <p:nvPicPr>
            <p:cNvPr id="10311" name="Picture 133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171" y="2196"/>
              <a:ext cx="422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2" name="Picture 134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2171" y="2196"/>
              <a:ext cx="422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05" name="Group 135"/>
          <p:cNvGrpSpPr>
            <a:grpSpLocks/>
          </p:cNvGrpSpPr>
          <p:nvPr/>
        </p:nvGrpSpPr>
        <p:grpSpPr bwMode="auto">
          <a:xfrm>
            <a:off x="3127375" y="3435350"/>
            <a:ext cx="711200" cy="576263"/>
            <a:chOff x="2133" y="2164"/>
            <a:chExt cx="486" cy="363"/>
          </a:xfrm>
        </p:grpSpPr>
        <p:pic>
          <p:nvPicPr>
            <p:cNvPr id="10309" name="Picture 136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133" y="2164"/>
              <a:ext cx="48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0" name="Picture 137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2133" y="2164"/>
              <a:ext cx="48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6" name="Rectangle 138"/>
          <p:cNvSpPr>
            <a:spLocks noChangeArrowheads="1"/>
          </p:cNvSpPr>
          <p:nvPr/>
        </p:nvSpPr>
        <p:spPr bwMode="auto">
          <a:xfrm>
            <a:off x="4135438" y="2393950"/>
            <a:ext cx="5984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800" b="1">
                <a:solidFill>
                  <a:schemeClr val="tx1"/>
                </a:solidFill>
              </a:rPr>
              <a:t>HOSPITALS</a:t>
            </a:r>
            <a:endParaRPr lang="it-IT" sz="1800" b="1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80075" name="Rectangle 139"/>
          <p:cNvSpPr>
            <a:spLocks noChangeArrowheads="1"/>
          </p:cNvSpPr>
          <p:nvPr/>
        </p:nvSpPr>
        <p:spPr bwMode="auto">
          <a:xfrm>
            <a:off x="5670550" y="1331913"/>
            <a:ext cx="34734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spcBef>
                <a:spcPct val="7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+mn-cs"/>
              </a:rPr>
              <a:t>9.850.000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Citizens</a:t>
            </a:r>
          </a:p>
          <a:p>
            <a:pPr marL="266700" indent="-266700">
              <a:spcBef>
                <a:spcPct val="7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150.000 Health &amp; Social Care Operators</a:t>
            </a:r>
          </a:p>
          <a:p>
            <a:pPr marL="266700" indent="-266700">
              <a:spcBef>
                <a:spcPct val="7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8.500 General Practitioners and Pediatricians</a:t>
            </a:r>
          </a:p>
          <a:p>
            <a:pPr marL="266700" indent="-266700">
              <a:spcBef>
                <a:spcPct val="7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2.500 Pharmacies</a:t>
            </a:r>
          </a:p>
          <a:p>
            <a:pPr marL="266700" indent="-266700">
              <a:spcBef>
                <a:spcPct val="7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15 Local Healthcare Units</a:t>
            </a:r>
          </a:p>
          <a:p>
            <a:pPr marL="266700" indent="-266700">
              <a:spcBef>
                <a:spcPct val="7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34 Public Healthcare Services Suppliers (29 Public Hospital and 5 Public Scientific Services)</a:t>
            </a:r>
          </a:p>
          <a:p>
            <a:pPr marL="266700" indent="-266700">
              <a:spcBef>
                <a:spcPct val="7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+mn-cs"/>
              </a:rPr>
              <a:t>Over 2500 Private Healthcare Services Suppliers</a:t>
            </a:r>
          </a:p>
        </p:txBody>
      </p:sp>
      <p:sp>
        <p:nvSpPr>
          <p:cNvPr id="680077" name="Rectangle 141"/>
          <p:cNvSpPr>
            <a:spLocks noGrp="1" noChangeArrowheads="1"/>
          </p:cNvSpPr>
          <p:nvPr>
            <p:ph type="title"/>
          </p:nvPr>
        </p:nvSpPr>
        <p:spPr>
          <a:xfrm>
            <a:off x="214313" y="357188"/>
            <a:ext cx="8929687" cy="714375"/>
          </a:xfrm>
        </p:spPr>
        <p:txBody>
          <a:bodyPr/>
          <a:lstStyle/>
          <a:p>
            <a:pPr>
              <a:defRPr/>
            </a:pPr>
            <a:r>
              <a:rPr lang="en-GB" dirty="0"/>
              <a:t>The Healthcare Network </a:t>
            </a:r>
            <a:r>
              <a:rPr lang="en-GB" dirty="0" smtClean="0"/>
              <a:t>of </a:t>
            </a:r>
            <a:r>
              <a:rPr lang="en-GB" dirty="0" err="1"/>
              <a:t>Lombardia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8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7432675" cy="8255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Lombardy’s Region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Healthcare </a:t>
            </a:r>
            <a:r>
              <a:rPr lang="en-US" sz="2800" dirty="0"/>
              <a:t>Information System evolution</a:t>
            </a: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424578" y="1352550"/>
            <a:ext cx="639919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1978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1089025" y="1368425"/>
            <a:ext cx="503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+mn-lt"/>
                <a:cs typeface="+mn-cs"/>
              </a:rPr>
              <a:t>Collection and filing of hospitalizations</a:t>
            </a:r>
          </a:p>
        </p:txBody>
      </p:sp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889125" y="3017838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+mn-lt"/>
                <a:cs typeface="+mn-cs"/>
              </a:rPr>
              <a:t>Collection and filing of out patient visits data</a:t>
            </a: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1057991" y="3001963"/>
            <a:ext cx="639919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600" b="1">
                <a:solidFill>
                  <a:schemeClr val="bg1"/>
                </a:solidFill>
              </a:rPr>
              <a:t>1997</a:t>
            </a:r>
          </a:p>
        </p:txBody>
      </p:sp>
      <p:sp>
        <p:nvSpPr>
          <p:cNvPr id="653319" name="Text Box 7"/>
          <p:cNvSpPr txBox="1">
            <a:spLocks noChangeArrowheads="1"/>
          </p:cNvSpPr>
          <p:nvPr/>
        </p:nvSpPr>
        <p:spPr bwMode="auto">
          <a:xfrm>
            <a:off x="846853" y="2476500"/>
            <a:ext cx="639919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600" b="1">
                <a:solidFill>
                  <a:schemeClr val="bg1"/>
                </a:solidFill>
              </a:rPr>
              <a:t>1985</a:t>
            </a:r>
          </a:p>
        </p:txBody>
      </p:sp>
      <p:sp>
        <p:nvSpPr>
          <p:cNvPr id="653320" name="Text Box 8"/>
          <p:cNvSpPr txBox="1">
            <a:spLocks noChangeArrowheads="1"/>
          </p:cNvSpPr>
          <p:nvPr/>
        </p:nvSpPr>
        <p:spPr bwMode="auto">
          <a:xfrm>
            <a:off x="1670050" y="2481263"/>
            <a:ext cx="6318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+mn-lt"/>
                <a:cs typeface="+mn-cs"/>
              </a:rPr>
              <a:t>Collection and filing of pharmaceutical acquisitions</a:t>
            </a:r>
          </a:p>
        </p:txBody>
      </p:sp>
      <p:sp>
        <p:nvSpPr>
          <p:cNvPr id="653321" name="Text Box 9"/>
          <p:cNvSpPr txBox="1">
            <a:spLocks noChangeArrowheads="1"/>
          </p:cNvSpPr>
          <p:nvPr/>
        </p:nvSpPr>
        <p:spPr bwMode="auto">
          <a:xfrm>
            <a:off x="635716" y="1905000"/>
            <a:ext cx="639919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600" b="1">
                <a:solidFill>
                  <a:schemeClr val="bg1"/>
                </a:solidFill>
              </a:rPr>
              <a:t>1982</a:t>
            </a: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1362075" y="1909763"/>
            <a:ext cx="7032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+mn-lt"/>
                <a:cs typeface="+mn-cs"/>
              </a:rPr>
              <a:t>Regional personal data Registry of Citizens and General Practitioners</a:t>
            </a:r>
          </a:p>
        </p:txBody>
      </p:sp>
      <p:sp>
        <p:nvSpPr>
          <p:cNvPr id="653323" name="Text Box 11"/>
          <p:cNvSpPr txBox="1">
            <a:spLocks noChangeArrowheads="1"/>
          </p:cNvSpPr>
          <p:nvPr/>
        </p:nvSpPr>
        <p:spPr bwMode="auto">
          <a:xfrm>
            <a:off x="206375" y="4622800"/>
            <a:ext cx="13557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Project </a:t>
            </a:r>
            <a:r>
              <a:rPr lang="en-US" sz="1400" b="1" dirty="0">
                <a:solidFill>
                  <a:schemeClr val="tx1"/>
                </a:solidFill>
                <a:latin typeface="+mn-lt"/>
                <a:cs typeface="+mn-cs"/>
              </a:rPr>
              <a:t>requirements definition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 and feasibility analysis</a:t>
            </a:r>
          </a:p>
        </p:txBody>
      </p:sp>
      <p:sp>
        <p:nvSpPr>
          <p:cNvPr id="653324" name="Text Box 12"/>
          <p:cNvSpPr txBox="1">
            <a:spLocks noChangeArrowheads="1"/>
          </p:cNvSpPr>
          <p:nvPr/>
        </p:nvSpPr>
        <p:spPr bwMode="auto">
          <a:xfrm>
            <a:off x="1500188" y="4614863"/>
            <a:ext cx="15716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On site </a:t>
            </a:r>
            <a:r>
              <a:rPr lang="en-US" sz="1400" b="1" dirty="0">
                <a:solidFill>
                  <a:schemeClr val="tx1"/>
                </a:solidFill>
                <a:latin typeface="+mn-lt"/>
                <a:cs typeface="+mn-cs"/>
              </a:rPr>
              <a:t>pilot project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 in the Lecco District</a:t>
            </a:r>
            <a:b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(300.000 citizens)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53325" name="AutoShape 13"/>
          <p:cNvSpPr>
            <a:spLocks noChangeArrowheads="1"/>
          </p:cNvSpPr>
          <p:nvPr/>
        </p:nvSpPr>
        <p:spPr bwMode="auto">
          <a:xfrm>
            <a:off x="220663" y="4176713"/>
            <a:ext cx="8804275" cy="327025"/>
          </a:xfrm>
          <a:prstGeom prst="rightArrow">
            <a:avLst>
              <a:gd name="adj1" fmla="val 55898"/>
              <a:gd name="adj2" fmla="val 14396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Char char="•"/>
              <a:defRPr/>
            </a:pPr>
            <a:endParaRPr lang="en-US" sz="1400"/>
          </a:p>
        </p:txBody>
      </p:sp>
      <p:sp>
        <p:nvSpPr>
          <p:cNvPr id="653326" name="Text Box 14"/>
          <p:cNvSpPr txBox="1">
            <a:spLocks noChangeArrowheads="1"/>
          </p:cNvSpPr>
          <p:nvPr/>
        </p:nvSpPr>
        <p:spPr bwMode="auto">
          <a:xfrm>
            <a:off x="322263" y="4186238"/>
            <a:ext cx="587375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b="1" dirty="0"/>
              <a:t>1999</a:t>
            </a:r>
          </a:p>
        </p:txBody>
      </p:sp>
      <p:sp>
        <p:nvSpPr>
          <p:cNvPr id="653327" name="Text Box 15"/>
          <p:cNvSpPr txBox="1">
            <a:spLocks noChangeArrowheads="1"/>
          </p:cNvSpPr>
          <p:nvPr/>
        </p:nvSpPr>
        <p:spPr bwMode="auto">
          <a:xfrm>
            <a:off x="1595438" y="4197350"/>
            <a:ext cx="1089025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b="1"/>
              <a:t>2000 -2001</a:t>
            </a:r>
          </a:p>
        </p:txBody>
      </p:sp>
      <p:sp>
        <p:nvSpPr>
          <p:cNvPr id="653328" name="Text Box 16"/>
          <p:cNvSpPr txBox="1">
            <a:spLocks noChangeArrowheads="1"/>
          </p:cNvSpPr>
          <p:nvPr/>
        </p:nvSpPr>
        <p:spPr bwMode="auto">
          <a:xfrm>
            <a:off x="3132138" y="4197350"/>
            <a:ext cx="587375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b="1"/>
              <a:t>2002</a:t>
            </a:r>
          </a:p>
        </p:txBody>
      </p:sp>
      <p:sp>
        <p:nvSpPr>
          <p:cNvPr id="653329" name="Text Box 17"/>
          <p:cNvSpPr txBox="1">
            <a:spLocks noChangeArrowheads="1"/>
          </p:cNvSpPr>
          <p:nvPr/>
        </p:nvSpPr>
        <p:spPr bwMode="auto">
          <a:xfrm>
            <a:off x="2928938" y="4614863"/>
            <a:ext cx="15001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+mn-lt"/>
                <a:cs typeface="+mn-cs"/>
              </a:rPr>
              <a:t>Project Financing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and beginning of the expansion to all Districts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53330" name="Text Box 18"/>
          <p:cNvSpPr txBox="1">
            <a:spLocks noChangeArrowheads="1"/>
          </p:cNvSpPr>
          <p:nvPr/>
        </p:nvSpPr>
        <p:spPr bwMode="auto">
          <a:xfrm>
            <a:off x="6726238" y="4194175"/>
            <a:ext cx="587375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b="1" dirty="0"/>
              <a:t>2008</a:t>
            </a:r>
          </a:p>
        </p:txBody>
      </p:sp>
      <p:sp>
        <p:nvSpPr>
          <p:cNvPr id="653331" name="Text Box 19"/>
          <p:cNvSpPr txBox="1">
            <a:spLocks noChangeArrowheads="1"/>
          </p:cNvSpPr>
          <p:nvPr/>
        </p:nvSpPr>
        <p:spPr bwMode="auto">
          <a:xfrm>
            <a:off x="6643688" y="4611688"/>
            <a:ext cx="10715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Healthcare </a:t>
            </a:r>
            <a:b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400" b="1" dirty="0">
                <a:solidFill>
                  <a:schemeClr val="tx1"/>
                </a:solidFill>
                <a:latin typeface="+mn-lt"/>
                <a:cs typeface="+mn-cs"/>
              </a:rPr>
              <a:t>Private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 Sector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53332" name="Text Box 20"/>
          <p:cNvSpPr txBox="1">
            <a:spLocks noChangeArrowheads="1"/>
          </p:cNvSpPr>
          <p:nvPr/>
        </p:nvSpPr>
        <p:spPr bwMode="auto">
          <a:xfrm>
            <a:off x="4529138" y="4194175"/>
            <a:ext cx="587375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b="1"/>
              <a:t>2004</a:t>
            </a:r>
          </a:p>
        </p:txBody>
      </p:sp>
      <p:sp>
        <p:nvSpPr>
          <p:cNvPr id="653333" name="Text Box 21"/>
          <p:cNvSpPr txBox="1">
            <a:spLocks noChangeArrowheads="1"/>
          </p:cNvSpPr>
          <p:nvPr/>
        </p:nvSpPr>
        <p:spPr bwMode="auto">
          <a:xfrm>
            <a:off x="5435600" y="4194175"/>
            <a:ext cx="587375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b="1" dirty="0"/>
              <a:t>2005</a:t>
            </a:r>
          </a:p>
        </p:txBody>
      </p:sp>
      <p:sp>
        <p:nvSpPr>
          <p:cNvPr id="653334" name="Text Box 22"/>
          <p:cNvSpPr txBox="1">
            <a:spLocks noChangeArrowheads="1"/>
          </p:cNvSpPr>
          <p:nvPr/>
        </p:nvSpPr>
        <p:spPr bwMode="auto">
          <a:xfrm>
            <a:off x="4429125" y="4614863"/>
            <a:ext cx="1087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+mn-lt"/>
                <a:cs typeface="+mn-cs"/>
              </a:rPr>
              <a:t>2 million</a:t>
            </a:r>
            <a:br>
              <a:rPr lang="en-US" sz="1400" b="1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400" b="1" dirty="0">
                <a:solidFill>
                  <a:schemeClr val="tx1"/>
                </a:solidFill>
                <a:latin typeface="+mn-lt"/>
                <a:cs typeface="+mn-cs"/>
              </a:rPr>
              <a:t>citizens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53335" name="Text Box 23"/>
          <p:cNvSpPr txBox="1">
            <a:spLocks noChangeArrowheads="1"/>
          </p:cNvSpPr>
          <p:nvPr/>
        </p:nvSpPr>
        <p:spPr bwMode="auto">
          <a:xfrm>
            <a:off x="5357813" y="4614863"/>
            <a:ext cx="14255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b="1">
                <a:solidFill>
                  <a:schemeClr val="tx1"/>
                </a:solidFill>
                <a:latin typeface="+mn-lt"/>
                <a:cs typeface="+mn-cs"/>
              </a:rPr>
              <a:t>All Lombardy’s citizens</a:t>
            </a:r>
            <a:r>
              <a:rPr lang="en-US" sz="140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en-US" sz="140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400">
                <a:solidFill>
                  <a:schemeClr val="tx1"/>
                </a:solidFill>
                <a:latin typeface="+mn-lt"/>
                <a:cs typeface="+mn-cs"/>
              </a:rPr>
              <a:t>(9,5 million)</a:t>
            </a:r>
            <a:endParaRPr lang="en-US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53336" name="Rectangle 24"/>
          <p:cNvSpPr>
            <a:spLocks noChangeArrowheads="1"/>
          </p:cNvSpPr>
          <p:nvPr/>
        </p:nvSpPr>
        <p:spPr bwMode="auto">
          <a:xfrm>
            <a:off x="3186113" y="3652838"/>
            <a:ext cx="2413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+mn-lt"/>
                <a:cs typeface="+mn-cs"/>
              </a:rPr>
              <a:t>CRS-SISS PROJECT</a:t>
            </a:r>
            <a:endParaRPr lang="it-IT" sz="16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7770813" y="4214813"/>
            <a:ext cx="582612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b="1" dirty="0"/>
              <a:t>2009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643813" y="4619625"/>
            <a:ext cx="10715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  <a:t>On-line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ext Box 2"/>
          <p:cNvSpPr txBox="1">
            <a:spLocks noChangeArrowheads="1"/>
          </p:cNvSpPr>
          <p:nvPr/>
        </p:nvSpPr>
        <p:spPr bwMode="auto">
          <a:xfrm>
            <a:off x="68263" y="1071563"/>
            <a:ext cx="904240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269875" indent="-269875">
              <a:spcBef>
                <a:spcPts val="500"/>
              </a:spcBef>
              <a:buClr>
                <a:srgbClr val="009545"/>
              </a:buClr>
              <a:buSzPct val="120000"/>
              <a:buFont typeface="Webdings" pitchFamily="18" charset="2"/>
              <a:buChar char="4"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Citizen Identification: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Regional General Registry and Citizen Card</a:t>
            </a:r>
            <a:endParaRPr lang="en-US" sz="1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69875" indent="-269875">
              <a:spcBef>
                <a:spcPts val="500"/>
              </a:spcBef>
              <a:buClr>
                <a:srgbClr val="009545"/>
              </a:buClr>
              <a:buSzPct val="120000"/>
              <a:buFont typeface="Webdings" pitchFamily="18" charset="2"/>
              <a:buChar char="4"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e-Prescriptions Management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to enable a truly digital use of prescriptions during their life cycle</a:t>
            </a:r>
            <a:endParaRPr lang="en-US" sz="1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69875" indent="-269875">
              <a:spcBef>
                <a:spcPts val="500"/>
              </a:spcBef>
              <a:buClr>
                <a:srgbClr val="009545"/>
              </a:buClr>
              <a:buSzPct val="120000"/>
              <a:buFont typeface="Webdings" pitchFamily="18" charset="2"/>
              <a:buChar char="4"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Electronic Health Record (EHR):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shares clinical data among HC Professionals (events, prescriptions, reports, care profile, …), enables on-line access for Citizens</a:t>
            </a:r>
          </a:p>
          <a:p>
            <a:pPr marL="269875" indent="-269875">
              <a:spcBef>
                <a:spcPts val="500"/>
              </a:spcBef>
              <a:buClr>
                <a:srgbClr val="009545"/>
              </a:buClr>
              <a:buSzPct val="120000"/>
              <a:buFont typeface="Webdings" pitchFamily="18" charset="2"/>
              <a:buChar char="4"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Booking and Payment Services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for Citizens by Internet, GP, Pharmacies, Regional Call Center, to improve citizen’s access to HC services</a:t>
            </a:r>
          </a:p>
          <a:p>
            <a:pPr marL="269875" indent="-269875">
              <a:spcBef>
                <a:spcPts val="500"/>
              </a:spcBef>
              <a:buClr>
                <a:srgbClr val="009545"/>
              </a:buClr>
              <a:buSzPct val="120000"/>
              <a:buFont typeface="Webdings" pitchFamily="18" charset="2"/>
              <a:buChar char="4"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Business Intelligence and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+mn-cs"/>
              </a:rPr>
              <a:t>DataWarehouse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to make analyses and forecasts of epidemiological trends and to manage and forecast regional healthcare expenditure trends</a:t>
            </a:r>
          </a:p>
          <a:p>
            <a:pPr marL="269875" indent="-269875">
              <a:spcBef>
                <a:spcPts val="500"/>
              </a:spcBef>
              <a:buClr>
                <a:srgbClr val="009545"/>
              </a:buClr>
              <a:buSzPct val="120000"/>
              <a:buFont typeface="Webdings" pitchFamily="18" charset="2"/>
              <a:buChar char="4"/>
              <a:defRPr/>
            </a:pPr>
            <a:r>
              <a:rPr lang="en-US" sz="1800" b="1" dirty="0" err="1">
                <a:solidFill>
                  <a:schemeClr val="tx1"/>
                </a:solidFill>
                <a:latin typeface="+mn-lt"/>
                <a:cs typeface="+mn-cs"/>
              </a:rPr>
              <a:t>Digitalisation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 of all medical and administrative documents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in order to improve efficiency and effectiveness of processes</a:t>
            </a:r>
          </a:p>
          <a:p>
            <a:pPr marL="269875" indent="-269875">
              <a:spcBef>
                <a:spcPts val="500"/>
              </a:spcBef>
              <a:buClr>
                <a:srgbClr val="009545"/>
              </a:buClr>
              <a:buSzPct val="120000"/>
              <a:buFont typeface="Webdings" pitchFamily="18" charset="2"/>
              <a:buChar char="4"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Accounting information flow management: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incremental records of administrative data in order to ensure on-line updating of Business Intelligence and Data Warehousing Systems </a:t>
            </a:r>
          </a:p>
          <a:p>
            <a:pPr marL="269875" indent="-269875">
              <a:spcBef>
                <a:spcPts val="500"/>
              </a:spcBef>
              <a:buClr>
                <a:srgbClr val="009545"/>
              </a:buClr>
              <a:buSzPct val="120000"/>
              <a:buFont typeface="Webdings" pitchFamily="18" charset="2"/>
              <a:buChar char="4"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+mn-cs"/>
              </a:rPr>
              <a:t>Electronic signature, mailing system, encryption functionality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71438" y="357188"/>
            <a:ext cx="7432675" cy="604837"/>
          </a:xfrm>
        </p:spPr>
        <p:txBody>
          <a:bodyPr lIns="0" tIns="0" rIns="0" bIns="0" anchor="b">
            <a:noAutofit/>
          </a:bodyPr>
          <a:lstStyle/>
          <a:p>
            <a:pPr>
              <a:defRPr/>
            </a:pPr>
            <a:r>
              <a:rPr lang="en-US" dirty="0"/>
              <a:t>CRS-SISS -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57188"/>
            <a:ext cx="8158163" cy="757237"/>
          </a:xfrm>
        </p:spPr>
        <p:txBody>
          <a:bodyPr/>
          <a:lstStyle/>
          <a:p>
            <a:pPr>
              <a:defRPr/>
            </a:pPr>
            <a:r>
              <a:rPr lang="it-IT" dirty="0"/>
              <a:t>Smart </a:t>
            </a:r>
            <a:r>
              <a:rPr lang="it-IT" dirty="0" err="1"/>
              <a:t>Cards</a:t>
            </a:r>
            <a:r>
              <a:rPr lang="it-IT" dirty="0"/>
              <a:t> </a:t>
            </a:r>
            <a:r>
              <a:rPr lang="en-GB" dirty="0" smtClean="0"/>
              <a:t>Technology -Why</a:t>
            </a:r>
            <a:endParaRPr lang="en-GB" dirty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44525" y="2878138"/>
            <a:ext cx="1520825" cy="371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1800" b="1">
                <a:solidFill>
                  <a:schemeClr val="tx1"/>
                </a:solidFill>
                <a:latin typeface="Arial" pitchFamily="34" charset="0"/>
              </a:rPr>
              <a:t>Citizen Card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19088" y="5337175"/>
            <a:ext cx="2360612" cy="371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buClr>
                <a:srgbClr val="009545"/>
              </a:buClr>
              <a:buSzPct val="120000"/>
              <a:buFont typeface="Times" pitchFamily="18" charset="0"/>
              <a:buNone/>
            </a:pPr>
            <a:r>
              <a:rPr lang="it-IT" sz="1800" b="1">
                <a:solidFill>
                  <a:schemeClr val="tx1"/>
                </a:solidFill>
                <a:latin typeface="Arial" pitchFamily="34" charset="0"/>
              </a:rPr>
              <a:t>Operator Card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754313" y="1290638"/>
            <a:ext cx="619918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lvl="1" indent="-266700" algn="just">
              <a:lnSpc>
                <a:spcPct val="95000"/>
              </a:lnSpc>
              <a:spcBef>
                <a:spcPct val="2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</a:rPr>
              <a:t>Identification and authentication</a:t>
            </a:r>
          </a:p>
          <a:p>
            <a:pPr marL="266700" lvl="1" indent="-266700" algn="just">
              <a:lnSpc>
                <a:spcPct val="95000"/>
              </a:lnSpc>
              <a:spcBef>
                <a:spcPct val="2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</a:rPr>
              <a:t>Storage of information needed for emergency care (Netlink standard)</a:t>
            </a:r>
          </a:p>
          <a:p>
            <a:pPr marL="266700" lvl="1" indent="-266700" algn="just">
              <a:lnSpc>
                <a:spcPct val="95000"/>
              </a:lnSpc>
              <a:spcBef>
                <a:spcPct val="2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</a:rPr>
              <a:t>Access to Public Administration services</a:t>
            </a:r>
          </a:p>
          <a:p>
            <a:pPr marL="266700" lvl="1" indent="-266700" algn="just">
              <a:lnSpc>
                <a:spcPct val="95000"/>
              </a:lnSpc>
              <a:spcBef>
                <a:spcPct val="2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</a:rPr>
              <a:t>Certification of the “presence” of the Citizen (through electronic signature of documents)</a:t>
            </a:r>
          </a:p>
          <a:p>
            <a:pPr marL="266700" lvl="1" indent="-266700" algn="just">
              <a:lnSpc>
                <a:spcPct val="95000"/>
              </a:lnSpc>
              <a:spcBef>
                <a:spcPct val="2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</a:pPr>
            <a:endParaRPr lang="en-US" sz="1800">
              <a:solidFill>
                <a:schemeClr val="tx1"/>
              </a:solidFill>
            </a:endParaRPr>
          </a:p>
          <a:p>
            <a:pPr marL="266700" lvl="1" indent="-266700" algn="just">
              <a:lnSpc>
                <a:spcPct val="95000"/>
              </a:lnSpc>
              <a:spcBef>
                <a:spcPct val="2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</a:pPr>
            <a:endParaRPr lang="en-US" sz="700">
              <a:solidFill>
                <a:schemeClr val="tx1"/>
              </a:solidFill>
              <a:latin typeface="Arial" pitchFamily="34" charset="0"/>
            </a:endParaRPr>
          </a:p>
          <a:p>
            <a:pPr marL="266700" lvl="1" indent="-266700" algn="just">
              <a:lnSpc>
                <a:spcPct val="95000"/>
              </a:lnSpc>
              <a:spcBef>
                <a:spcPct val="2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</a:pPr>
            <a:endParaRPr lang="en-US" sz="2000">
              <a:solidFill>
                <a:schemeClr val="tx1"/>
              </a:solidFill>
              <a:latin typeface="Arial" pitchFamily="34" charset="0"/>
            </a:endParaRPr>
          </a:p>
          <a:p>
            <a:pPr marL="266700" lvl="1" indent="-266700" algn="just">
              <a:lnSpc>
                <a:spcPct val="95000"/>
              </a:lnSpc>
              <a:spcBef>
                <a:spcPct val="2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</a:rPr>
              <a:t>Identification and authentication</a:t>
            </a:r>
          </a:p>
          <a:p>
            <a:pPr marL="266700" lvl="1" indent="-266700" algn="just">
              <a:lnSpc>
                <a:spcPct val="95000"/>
              </a:lnSpc>
              <a:spcBef>
                <a:spcPct val="2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</a:rPr>
              <a:t>Authorization to gain access to the System (according to operator’s profile)</a:t>
            </a:r>
          </a:p>
          <a:p>
            <a:pPr marL="266700" lvl="1" indent="-266700" algn="just">
              <a:lnSpc>
                <a:spcPct val="95000"/>
              </a:lnSpc>
              <a:spcBef>
                <a:spcPct val="25000"/>
              </a:spcBef>
              <a:buClr>
                <a:srgbClr val="009545"/>
              </a:buClr>
              <a:buSzPct val="120000"/>
              <a:buFont typeface="Wingdings" pitchFamily="2" charset="2"/>
              <a:buChar char="ü"/>
            </a:pPr>
            <a:r>
              <a:rPr lang="en-US" sz="1800">
                <a:solidFill>
                  <a:schemeClr val="tx1"/>
                </a:solidFill>
              </a:rPr>
              <a:t>Digital Signature</a:t>
            </a:r>
          </a:p>
        </p:txBody>
      </p:sp>
      <p:pic>
        <p:nvPicPr>
          <p:cNvPr id="15366" name="Picture 9" descr="CRS_dava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" y="1346200"/>
            <a:ext cx="2235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3733800"/>
            <a:ext cx="24050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err="1" smtClean="0"/>
              <a:t>Age</a:t>
            </a:r>
            <a:r>
              <a:rPr lang="it-IT" dirty="0" smtClean="0"/>
              <a:t> &amp; gender</a:t>
            </a:r>
            <a:endParaRPr lang="it-IT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1143000"/>
            <a:ext cx="53784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in giù 7"/>
          <p:cNvSpPr>
            <a:spLocks noChangeArrowheads="1"/>
          </p:cNvSpPr>
          <p:nvPr/>
        </p:nvSpPr>
        <p:spPr bwMode="auto">
          <a:xfrm>
            <a:off x="1785918" y="4714884"/>
            <a:ext cx="1571625" cy="428625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Char char="•"/>
              <a:defRPr/>
            </a:pPr>
            <a:endParaRPr lang="it-IT"/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1428750" y="5143508"/>
            <a:ext cx="2285994" cy="7858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spcBef>
                <a:spcPts val="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Tahoma" pitchFamily="32" charset="0"/>
              </a:rPr>
              <a:t>65%</a:t>
            </a:r>
          </a:p>
          <a:p>
            <a:pPr marL="342900" indent="-342900" algn="ctr">
              <a:spcBef>
                <a:spcPts val="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Tahoma" pitchFamily="32" charset="0"/>
              </a:rPr>
              <a:t>31-60 </a:t>
            </a:r>
            <a:r>
              <a:rPr lang="it-IT" sz="2400" dirty="0" err="1">
                <a:solidFill>
                  <a:schemeClr val="tx1"/>
                </a:solidFill>
                <a:latin typeface="Tahoma" pitchFamily="32" charset="0"/>
              </a:rPr>
              <a:t>years</a:t>
            </a:r>
            <a:endParaRPr lang="it-IT" sz="2400" dirty="0">
              <a:solidFill>
                <a:schemeClr val="tx1"/>
              </a:solidFill>
              <a:latin typeface="Tahoma" pitchFamily="32" charset="0"/>
            </a:endParaRPr>
          </a:p>
        </p:txBody>
      </p:sp>
      <p:sp>
        <p:nvSpPr>
          <p:cNvPr id="8" name="Freccia in giù 7"/>
          <p:cNvSpPr>
            <a:spLocks noChangeArrowheads="1"/>
          </p:cNvSpPr>
          <p:nvPr/>
        </p:nvSpPr>
        <p:spPr bwMode="auto">
          <a:xfrm rot="16200000">
            <a:off x="5214942" y="1714488"/>
            <a:ext cx="1285877" cy="571497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545"/>
              </a:buClr>
              <a:buSzPct val="120000"/>
              <a:buFont typeface="Times" pitchFamily="18" charset="0"/>
              <a:buChar char="•"/>
              <a:defRPr/>
            </a:pPr>
            <a:endParaRPr lang="it-IT"/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6215096" y="1571608"/>
            <a:ext cx="2285994" cy="7858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spcBef>
                <a:spcPts val="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Tahoma" pitchFamily="32" charset="0"/>
              </a:rPr>
              <a:t>19%</a:t>
            </a:r>
          </a:p>
          <a:p>
            <a:pPr marL="342900" indent="-342900" algn="ctr">
              <a:spcBef>
                <a:spcPts val="0"/>
              </a:spcBef>
              <a:buClr>
                <a:srgbClr val="009545"/>
              </a:buClr>
              <a:buSzPct val="120000"/>
              <a:buFont typeface="Times" pitchFamily="18" charset="0"/>
              <a:buNone/>
              <a:defRPr/>
            </a:pPr>
            <a:r>
              <a:rPr lang="it-IT" sz="2400" dirty="0">
                <a:solidFill>
                  <a:schemeClr val="tx1"/>
                </a:solidFill>
                <a:latin typeface="Tahoma" pitchFamily="32" charset="0"/>
              </a:rPr>
              <a:t>&gt;60 </a:t>
            </a:r>
            <a:r>
              <a:rPr lang="it-IT" sz="2400" dirty="0" err="1">
                <a:solidFill>
                  <a:schemeClr val="tx1"/>
                </a:solidFill>
                <a:latin typeface="Tahoma" pitchFamily="32" charset="0"/>
              </a:rPr>
              <a:t>years</a:t>
            </a:r>
            <a:endParaRPr lang="it-IT" sz="2400" dirty="0">
              <a:solidFill>
                <a:schemeClr val="tx1"/>
              </a:solidFill>
              <a:latin typeface="Tahoma" pitchFamily="32" charset="0"/>
            </a:endParaRPr>
          </a:p>
        </p:txBody>
      </p:sp>
      <p:pic>
        <p:nvPicPr>
          <p:cNvPr id="235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750" y="3143250"/>
            <a:ext cx="365125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rra blu">
  <a:themeElements>
    <a:clrScheme name="Barra blu 1">
      <a:dk1>
        <a:srgbClr val="000000"/>
      </a:dk1>
      <a:lt1>
        <a:srgbClr val="FFFFFF"/>
      </a:lt1>
      <a:dk2>
        <a:srgbClr val="5A5A5A"/>
      </a:dk2>
      <a:lt2>
        <a:srgbClr val="AAAAAA"/>
      </a:lt2>
      <a:accent1>
        <a:srgbClr val="007080"/>
      </a:accent1>
      <a:accent2>
        <a:srgbClr val="7FCF00"/>
      </a:accent2>
      <a:accent3>
        <a:srgbClr val="FFFFFF"/>
      </a:accent3>
      <a:accent4>
        <a:srgbClr val="000000"/>
      </a:accent4>
      <a:accent5>
        <a:srgbClr val="AABBC0"/>
      </a:accent5>
      <a:accent6>
        <a:srgbClr val="72BB00"/>
      </a:accent6>
      <a:hlink>
        <a:srgbClr val="922600"/>
      </a:hlink>
      <a:folHlink>
        <a:srgbClr val="D7BF00"/>
      </a:folHlink>
    </a:clrScheme>
    <a:fontScheme name="Barra blu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545"/>
          </a:buClr>
          <a:buSzPct val="120000"/>
          <a:buFont typeface="Times" pitchFamily="32" charset="0"/>
          <a:buChar char="•"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545454"/>
            </a:solidFill>
            <a:effectLst/>
            <a:latin typeface="Tahom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9545"/>
          </a:buClr>
          <a:buSzPct val="120000"/>
          <a:buFont typeface="Times" pitchFamily="32" charset="0"/>
          <a:buChar char="•"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rgbClr val="545454"/>
            </a:solidFill>
            <a:effectLst/>
            <a:latin typeface="Tahoma" pitchFamily="32" charset="0"/>
          </a:defRPr>
        </a:defPPr>
      </a:lstStyle>
    </a:lnDef>
  </a:objectDefaults>
  <a:extraClrSchemeLst>
    <a:extraClrScheme>
      <a:clrScheme name="Barra blu 1">
        <a:dk1>
          <a:srgbClr val="000000"/>
        </a:dk1>
        <a:lt1>
          <a:srgbClr val="FFFFFF"/>
        </a:lt1>
        <a:dk2>
          <a:srgbClr val="5A5A5A"/>
        </a:dk2>
        <a:lt2>
          <a:srgbClr val="AAAAAA"/>
        </a:lt2>
        <a:accent1>
          <a:srgbClr val="007080"/>
        </a:accent1>
        <a:accent2>
          <a:srgbClr val="7FCF00"/>
        </a:accent2>
        <a:accent3>
          <a:srgbClr val="FFFFFF"/>
        </a:accent3>
        <a:accent4>
          <a:srgbClr val="000000"/>
        </a:accent4>
        <a:accent5>
          <a:srgbClr val="AABBC0"/>
        </a:accent5>
        <a:accent6>
          <a:srgbClr val="72BB00"/>
        </a:accent6>
        <a:hlink>
          <a:srgbClr val="922600"/>
        </a:hlink>
        <a:folHlink>
          <a:srgbClr val="D7B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9545"/>
      </a:dk2>
      <a:lt2>
        <a:srgbClr val="AAAAAA"/>
      </a:lt2>
      <a:accent1>
        <a:srgbClr val="009600"/>
      </a:accent1>
      <a:accent2>
        <a:srgbClr val="00C900"/>
      </a:accent2>
      <a:accent3>
        <a:srgbClr val="FFFFFF"/>
      </a:accent3>
      <a:accent4>
        <a:srgbClr val="000000"/>
      </a:accent4>
      <a:accent5>
        <a:srgbClr val="AAC9AA"/>
      </a:accent5>
      <a:accent6>
        <a:srgbClr val="00B600"/>
      </a:accent6>
      <a:hlink>
        <a:srgbClr val="A9CD00"/>
      </a:hlink>
      <a:folHlink>
        <a:srgbClr val="CDC8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9545"/>
      </a:dk2>
      <a:lt2>
        <a:srgbClr val="AAAAAA"/>
      </a:lt2>
      <a:accent1>
        <a:srgbClr val="009600"/>
      </a:accent1>
      <a:accent2>
        <a:srgbClr val="00C900"/>
      </a:accent2>
      <a:accent3>
        <a:srgbClr val="FFFFFF"/>
      </a:accent3>
      <a:accent4>
        <a:srgbClr val="000000"/>
      </a:accent4>
      <a:accent5>
        <a:srgbClr val="AAC9AA"/>
      </a:accent5>
      <a:accent6>
        <a:srgbClr val="00B600"/>
      </a:accent6>
      <a:hlink>
        <a:srgbClr val="A9CD00"/>
      </a:hlink>
      <a:folHlink>
        <a:srgbClr val="CDC8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Panther:Applications:Integrati:Microsoft Office 2004:Modelli:Presentazioni:Strutture:Barra blu</Template>
  <TotalTime>5166</TotalTime>
  <Words>793</Words>
  <Application>Microsoft Office PowerPoint</Application>
  <PresentationFormat>Presentazione su schermo (4:3)</PresentationFormat>
  <Paragraphs>146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Barra blu</vt:lpstr>
      <vt:lpstr>Regione Lombardia eGovernment &amp; eInclusion</vt:lpstr>
      <vt:lpstr>Lombardia Region </vt:lpstr>
      <vt:lpstr>Diapositiva 3</vt:lpstr>
      <vt:lpstr>Diapositiva 4</vt:lpstr>
      <vt:lpstr>The Healthcare Network of Lombardia</vt:lpstr>
      <vt:lpstr>Lombardy’s Region  Healthcare Information System evolution</vt:lpstr>
      <vt:lpstr>CRS-SISS - Services</vt:lpstr>
      <vt:lpstr>Smart Cards Technology -Why</vt:lpstr>
      <vt:lpstr>Age &amp; gender</vt:lpstr>
      <vt:lpstr>Diapositiva 10</vt:lpstr>
      <vt:lpstr>Cultural Digital Divide</vt:lpstr>
      <vt:lpstr>Diapositiva 12</vt:lpstr>
      <vt:lpstr>Diapositiva 13</vt:lpstr>
      <vt:lpstr>Q &amp; A</vt:lpstr>
    </vt:vector>
  </TitlesOfParts>
  <Company>-- 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-- --</dc:creator>
  <cp:lastModifiedBy>Daniele Crespi</cp:lastModifiedBy>
  <cp:revision>302</cp:revision>
  <cp:lastPrinted>1904-01-01T00:00:00Z</cp:lastPrinted>
  <dcterms:created xsi:type="dcterms:W3CDTF">2008-05-14T08:34:59Z</dcterms:created>
  <dcterms:modified xsi:type="dcterms:W3CDTF">2011-04-30T13:15:53Z</dcterms:modified>
</cp:coreProperties>
</file>